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39"/>
  </p:notesMasterIdLst>
  <p:sldIdLst>
    <p:sldId id="256" r:id="rId3"/>
    <p:sldId id="327" r:id="rId4"/>
    <p:sldId id="258" r:id="rId5"/>
    <p:sldId id="329" r:id="rId6"/>
    <p:sldId id="371" r:id="rId7"/>
    <p:sldId id="331" r:id="rId8"/>
    <p:sldId id="333" r:id="rId9"/>
    <p:sldId id="334" r:id="rId10"/>
    <p:sldId id="335" r:id="rId11"/>
    <p:sldId id="336" r:id="rId12"/>
    <p:sldId id="338" r:id="rId13"/>
    <p:sldId id="337" r:id="rId14"/>
    <p:sldId id="341" r:id="rId15"/>
    <p:sldId id="344" r:id="rId16"/>
    <p:sldId id="346" r:id="rId17"/>
    <p:sldId id="367" r:id="rId18"/>
    <p:sldId id="347" r:id="rId19"/>
    <p:sldId id="389" r:id="rId20"/>
    <p:sldId id="351" r:id="rId21"/>
    <p:sldId id="354" r:id="rId22"/>
    <p:sldId id="362" r:id="rId23"/>
    <p:sldId id="369" r:id="rId24"/>
    <p:sldId id="374" r:id="rId25"/>
    <p:sldId id="365" r:id="rId26"/>
    <p:sldId id="366" r:id="rId27"/>
    <p:sldId id="325" r:id="rId28"/>
    <p:sldId id="385" r:id="rId29"/>
    <p:sldId id="376" r:id="rId30"/>
    <p:sldId id="377" r:id="rId31"/>
    <p:sldId id="386" r:id="rId32"/>
    <p:sldId id="378" r:id="rId33"/>
    <p:sldId id="383" r:id="rId34"/>
    <p:sldId id="384" r:id="rId35"/>
    <p:sldId id="259" r:id="rId36"/>
    <p:sldId id="387" r:id="rId37"/>
    <p:sldId id="388" r:id="rId38"/>
  </p:sldIdLst>
  <p:sldSz cx="9144000" cy="5143500" type="screen16x9"/>
  <p:notesSz cx="6858000" cy="9144000"/>
  <p:embeddedFontLst>
    <p:embeddedFont>
      <p:font typeface="Bebas Neue" panose="020B0606020202050201" pitchFamily="34" charset="0"/>
      <p:regular r:id="rId40"/>
    </p:embeddedFont>
    <p:embeddedFont>
      <p:font typeface="Calibri" panose="020F0502020204030204" pitchFamily="34" charset="0"/>
      <p:regular r:id="rId41"/>
      <p:bold r:id="rId42"/>
      <p:italic r:id="rId43"/>
      <p:boldItalic r:id="rId44"/>
    </p:embeddedFont>
    <p:embeddedFont>
      <p:font typeface="Cambria Math" panose="02040503050406030204" pitchFamily="18" charset="0"/>
      <p:regular r:id="rId45"/>
    </p:embeddedFont>
    <p:embeddedFont>
      <p:font typeface="Montserrat" panose="00000500000000000000" pitchFamily="2" charset="0"/>
      <p:regular r:id="rId46"/>
      <p:bold r:id="rId47"/>
      <p:italic r:id="rId48"/>
      <p:boldItalic r:id="rId49"/>
    </p:embeddedFont>
    <p:embeddedFont>
      <p:font typeface="Poppins" panose="00000500000000000000" pitchFamily="2" charset="0"/>
      <p:regular r:id="rId50"/>
      <p:bold r:id="rId51"/>
      <p:italic r:id="rId52"/>
      <p:boldItalic r:id="rId53"/>
    </p:embeddedFont>
    <p:embeddedFont>
      <p:font typeface="Proxima Nova" panose="020B0604020202020204" charset="0"/>
      <p:regular r:id="rId54"/>
      <p:bold r:id="rId55"/>
      <p:italic r:id="rId56"/>
      <p:boldItalic r:id="rId57"/>
    </p:embeddedFont>
    <p:embeddedFont>
      <p:font typeface="Proxima Nova Semibold" panose="020B0604020202020204" charset="0"/>
      <p:regular r:id="rId58"/>
      <p:bold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5BF6BF4-B0A5-4906-8C9A-310F5E3245B4}">
          <p14:sldIdLst>
            <p14:sldId id="256"/>
            <p14:sldId id="327"/>
            <p14:sldId id="258"/>
            <p14:sldId id="329"/>
            <p14:sldId id="371"/>
            <p14:sldId id="331"/>
            <p14:sldId id="333"/>
            <p14:sldId id="334"/>
            <p14:sldId id="335"/>
            <p14:sldId id="336"/>
            <p14:sldId id="338"/>
            <p14:sldId id="337"/>
            <p14:sldId id="341"/>
            <p14:sldId id="344"/>
            <p14:sldId id="346"/>
            <p14:sldId id="367"/>
            <p14:sldId id="347"/>
            <p14:sldId id="389"/>
            <p14:sldId id="351"/>
            <p14:sldId id="354"/>
            <p14:sldId id="362"/>
            <p14:sldId id="369"/>
            <p14:sldId id="374"/>
            <p14:sldId id="365"/>
            <p14:sldId id="366"/>
            <p14:sldId id="325"/>
          </p14:sldIdLst>
        </p14:section>
        <p14:section name="Validate model" id="{D659CA10-8C4A-4A97-A41D-B2F37D212C1E}">
          <p14:sldIdLst>
            <p14:sldId id="385"/>
          </p14:sldIdLst>
        </p14:section>
        <p14:section name="Lateral force and Camber question" id="{E74D0A2E-5DD8-4942-BF91-7073E76EA980}">
          <p14:sldIdLst>
            <p14:sldId id="376"/>
            <p14:sldId id="377"/>
            <p14:sldId id="386"/>
          </p14:sldIdLst>
        </p14:section>
        <p14:section name="Input ad explain" id="{38A85AFA-76AA-407F-A591-4130E79ED01D}">
          <p14:sldIdLst>
            <p14:sldId id="378"/>
            <p14:sldId id="383"/>
            <p14:sldId id="384"/>
            <p14:sldId id="259"/>
          </p14:sldIdLst>
        </p14:section>
        <p14:section name="Câu hỏi của thầy Tuân" id="{4FD033CF-76F3-44E2-B3D1-683B696ABAC1}">
          <p14:sldIdLst>
            <p14:sldId id="387"/>
            <p14:sldId id="3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866CA0-5A63-4313-B1CB-B4C14BFE680E}">
  <a:tblStyle styleId="{AF866CA0-5A63-4313-B1CB-B4C14BFE68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42" autoAdjust="0"/>
  </p:normalViewPr>
  <p:slideViewPr>
    <p:cSldViewPr snapToGrid="0">
      <p:cViewPr varScale="1">
        <p:scale>
          <a:sx n="139" d="100"/>
          <a:sy n="139" d="100"/>
        </p:scale>
        <p:origin x="18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206563da1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206563da1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7356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4590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9338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802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0924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2066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291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553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9441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355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206563da1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206563da1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6388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0385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4893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265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indent="-285750">
              <a:lnSpc>
                <a:spcPct val="107000"/>
              </a:lnSpc>
              <a:spcBef>
                <a:spcPts val="0"/>
              </a:spcBef>
              <a:spcAft>
                <a:spcPts val="800"/>
              </a:spcAft>
              <a:buFont typeface="Arial" panose="020B0604020202020204" pitchFamily="34" charset="0"/>
              <a:buChar char="•"/>
            </a:pPr>
            <a:r>
              <a:rPr lang="en-US" sz="1100" dirty="0">
                <a:effectLst/>
                <a:latin typeface="+mn-lt"/>
                <a:ea typeface="DengXian" panose="02010600030101010101" pitchFamily="2" charset="-122"/>
                <a:cs typeface="Times New Roman" panose="02020603050405020304" pitchFamily="18" charset="0"/>
              </a:rPr>
              <a:t>The main conclusion obtained in this Capstone project is how the wheel alignment especially Caster angle and Kingpin angle affect to the resistance moment in collaboration with specific factors such as vehicle mass, vehicle velocity,… Through all the figures mentioned above, we can conclude that wheel alignment has the huge impact on the total steering resistance torque in collaboration with vehicle mass and vehicle speed.</a:t>
            </a:r>
          </a:p>
          <a:p>
            <a:pPr marL="285750" marR="0" indent="-285750">
              <a:lnSpc>
                <a:spcPct val="107000"/>
              </a:lnSpc>
              <a:spcBef>
                <a:spcPts val="0"/>
              </a:spcBef>
              <a:spcAft>
                <a:spcPts val="800"/>
              </a:spcAft>
              <a:buFont typeface="Arial" panose="020B0604020202020204" pitchFamily="34" charset="0"/>
              <a:buChar char="•"/>
            </a:pPr>
            <a:r>
              <a:rPr lang="en-US" sz="1100" dirty="0">
                <a:effectLst/>
                <a:latin typeface="+mn-lt"/>
                <a:ea typeface="DengXian" panose="02010600030101010101" pitchFamily="2" charset="-122"/>
                <a:cs typeface="Times New Roman" panose="02020603050405020304" pitchFamily="18" charset="0"/>
              </a:rPr>
              <a:t>	In the future, I will continue to develop this steering mechanism model and going further to simulate different situations by assist simulator such as Matlab/Simulink base on all relevant theories that mentioned in this Capstone project to provide the exact results in comparison with reality.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2271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indent="-285750">
              <a:lnSpc>
                <a:spcPct val="107000"/>
              </a:lnSpc>
              <a:spcBef>
                <a:spcPts val="0"/>
              </a:spcBef>
              <a:spcAft>
                <a:spcPts val="800"/>
              </a:spcAft>
              <a:buFont typeface="Arial" panose="020B0604020202020204" pitchFamily="34" charset="0"/>
              <a:buChar char="•"/>
            </a:pPr>
            <a:r>
              <a:rPr lang="en-US" sz="1100" dirty="0">
                <a:effectLst/>
                <a:latin typeface="+mn-lt"/>
                <a:ea typeface="DengXian" panose="02010600030101010101" pitchFamily="2" charset="-122"/>
                <a:cs typeface="Times New Roman" panose="02020603050405020304" pitchFamily="18" charset="0"/>
              </a:rPr>
              <a:t>The main conclusion obtained in this Capstone project is how the wheel alignment especially Caster angle and Kingpin angle affect to the resistance moment in collaboration with specific factors such as vehicle mass, vehicle velocity,… Through all the figures mentioned above, we can conclude that wheel alignment has the huge impact on the total steering resistance torque in collaboration with vehicle mass and vehicle speed.</a:t>
            </a:r>
          </a:p>
          <a:p>
            <a:pPr marL="285750" marR="0" indent="-285750">
              <a:lnSpc>
                <a:spcPct val="107000"/>
              </a:lnSpc>
              <a:spcBef>
                <a:spcPts val="0"/>
              </a:spcBef>
              <a:spcAft>
                <a:spcPts val="800"/>
              </a:spcAft>
              <a:buFont typeface="Arial" panose="020B0604020202020204" pitchFamily="34" charset="0"/>
              <a:buChar char="•"/>
            </a:pPr>
            <a:r>
              <a:rPr lang="en-US" sz="1100" dirty="0">
                <a:effectLst/>
                <a:latin typeface="+mn-lt"/>
                <a:ea typeface="DengXian" panose="02010600030101010101" pitchFamily="2" charset="-122"/>
                <a:cs typeface="Times New Roman" panose="02020603050405020304" pitchFamily="18" charset="0"/>
              </a:rPr>
              <a:t>	In the future, I will continue to develop this steering mechanism model and going further to simulate different situations by assist simulator such as Matlab/Simulink base on all relevant theories that mentioned in this Capstone project to provide the exact results in comparison with reality.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74654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3"/>
        <p:cNvGrpSpPr/>
        <p:nvPr/>
      </p:nvGrpSpPr>
      <p:grpSpPr>
        <a:xfrm>
          <a:off x="0" y="0"/>
          <a:ext cx="0" cy="0"/>
          <a:chOff x="0" y="0"/>
          <a:chExt cx="0" cy="0"/>
        </a:xfrm>
      </p:grpSpPr>
      <p:sp>
        <p:nvSpPr>
          <p:cNvPr id="12484" name="Google Shape;12484;g207ab2725eb_0_18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5" name="Google Shape;12485;g207ab2725eb_0_18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3652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camber thrust may contribute to or subtract from the total centripetal force generated by the tire, depending on the camber angle</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Centrifugal: li </a:t>
            </a:r>
            <a:r>
              <a:rPr lang="en-US" b="0" i="0" dirty="0" err="1">
                <a:solidFill>
                  <a:srgbClr val="202122"/>
                </a:solidFill>
                <a:effectLst/>
                <a:latin typeface="Arial" panose="020B0604020202020204" pitchFamily="34" charset="0"/>
              </a:rPr>
              <a:t>tâm</a:t>
            </a:r>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Centripetal: </a:t>
            </a:r>
            <a:r>
              <a:rPr lang="en-US" b="0" i="0" dirty="0" err="1">
                <a:solidFill>
                  <a:srgbClr val="202122"/>
                </a:solidFill>
                <a:effectLst/>
                <a:latin typeface="Arial" panose="020B0604020202020204" pitchFamily="34" charset="0"/>
              </a:rPr>
              <a:t>hướng</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tâm</a:t>
            </a:r>
            <a:endParaRPr lang="en-US" dirty="0"/>
          </a:p>
        </p:txBody>
      </p:sp>
    </p:spTree>
    <p:extLst>
      <p:ext uri="{BB962C8B-B14F-4D97-AF65-F5344CB8AC3E}">
        <p14:creationId xmlns:p14="http://schemas.microsoft.com/office/powerpoint/2010/main" val="1114991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During the past years, steering mechanism and its relevant fields has been researched and developed in gradually increasing numbers. The steering system is one of the most important systems in a vehicle, providing the driver with both safety and comfort. One of the factors that greatly affects the steering system is the steering resistance torque, which opposes the driver's steering effort and requires more force to steer. This steering resistance torque comes from the interaction between the tire forces and the road surface, combined with the moment arm created by specific wheel alignment. In an electric power steering (EPS) system, it is necessary to calculate this steering resistance torque in order to provide the necessary assistance force from the motor during power assist. That is why in this entire project, I will focus on building mathematical models and simulations of the magnitude of this resistance torque under different driving conditions.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During the past years, steering mechanism and its relevant fields has been researched and developed in gradually increasing numbers. The steering system is one of the most important systems in a vehicle, providing the driver with both safety and comfort. One of the factors that greatly affects the steering system is the steering resistance torque, which opposes the driver's steering effort and requires more force to steer. This steering resistance torque comes from the interaction between the tire forces and the road surface, combined with the moment arm created by specific wheel alignment. In an electric power steering (EPS) system, it is necessary to calculate this steering resistance torque in order to provide the necessary assistance force from the motor during power assist. That is why in this entire project, I will focus on building mathematical models and simulations of the magnitude of this resistance torque under different driving conditions.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439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366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938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6915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4307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487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29025" y="1033050"/>
            <a:ext cx="7286100" cy="266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500" b="1">
                <a:solidFill>
                  <a:schemeClr val="dk2"/>
                </a:solidFill>
                <a:latin typeface="Montserrat"/>
                <a:ea typeface="Montserrat"/>
                <a:cs typeface="Montserrat"/>
                <a:sym typeface="Montserrat"/>
              </a:defRPr>
            </a:lvl1pPr>
            <a:lvl2pPr lvl="1" algn="ctr">
              <a:spcBef>
                <a:spcPts val="20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04438" y="3700949"/>
            <a:ext cx="45351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3"/>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38322" y="-155006"/>
            <a:ext cx="4742138" cy="495843"/>
            <a:chOff x="-438322" y="-155006"/>
            <a:chExt cx="4742138" cy="495843"/>
          </a:xfrm>
        </p:grpSpPr>
        <p:grpSp>
          <p:nvGrpSpPr>
            <p:cNvPr id="12" name="Google Shape;12;p2"/>
            <p:cNvGrpSpPr/>
            <p:nvPr/>
          </p:nvGrpSpPr>
          <p:grpSpPr>
            <a:xfrm>
              <a:off x="-438322" y="-153567"/>
              <a:ext cx="4742138" cy="494404"/>
              <a:chOff x="-398247" y="1215021"/>
              <a:chExt cx="4742138" cy="494404"/>
            </a:xfrm>
          </p:grpSpPr>
          <p:sp>
            <p:nvSpPr>
              <p:cNvPr id="13" name="Google Shape;13;p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306543" y="-155006"/>
              <a:ext cx="3441291" cy="359491"/>
              <a:chOff x="-306543" y="-155006"/>
              <a:chExt cx="3441291" cy="359491"/>
            </a:xfrm>
          </p:grpSpPr>
          <p:sp>
            <p:nvSpPr>
              <p:cNvPr id="28" name="Google Shape;28;p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42;p2"/>
          <p:cNvGrpSpPr/>
          <p:nvPr/>
        </p:nvGrpSpPr>
        <p:grpSpPr>
          <a:xfrm>
            <a:off x="1639608" y="-113627"/>
            <a:ext cx="7648762" cy="1657170"/>
            <a:chOff x="1639608" y="-113627"/>
            <a:chExt cx="7648762" cy="1657170"/>
          </a:xfrm>
        </p:grpSpPr>
        <p:sp>
          <p:nvSpPr>
            <p:cNvPr id="43" name="Google Shape;43;p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155722" y="1646633"/>
            <a:ext cx="598267" cy="598523"/>
            <a:chOff x="1850403" y="2555088"/>
            <a:chExt cx="598267" cy="598523"/>
          </a:xfrm>
        </p:grpSpPr>
        <p:sp>
          <p:nvSpPr>
            <p:cNvPr id="46" name="Google Shape;46;p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4546228" y="4938371"/>
            <a:ext cx="4742138" cy="494404"/>
            <a:chOff x="-398247" y="1215021"/>
            <a:chExt cx="4742138" cy="494404"/>
          </a:xfrm>
        </p:grpSpPr>
        <p:sp>
          <p:nvSpPr>
            <p:cNvPr id="83" name="Google Shape;83;p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2"/>
          <p:cNvGrpSpPr/>
          <p:nvPr/>
        </p:nvGrpSpPr>
        <p:grpSpPr>
          <a:xfrm>
            <a:off x="8815165" y="4153999"/>
            <a:ext cx="598523" cy="598523"/>
            <a:chOff x="5386955" y="3734674"/>
            <a:chExt cx="598523" cy="598523"/>
          </a:xfrm>
        </p:grpSpPr>
        <p:sp>
          <p:nvSpPr>
            <p:cNvPr id="98" name="Google Shape;98;p2"/>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
          <p:cNvGrpSpPr/>
          <p:nvPr/>
        </p:nvGrpSpPr>
        <p:grpSpPr>
          <a:xfrm>
            <a:off x="8731485" y="2090087"/>
            <a:ext cx="161231" cy="340081"/>
            <a:chOff x="5962902" y="3181527"/>
            <a:chExt cx="161231" cy="340081"/>
          </a:xfrm>
        </p:grpSpPr>
        <p:sp>
          <p:nvSpPr>
            <p:cNvPr id="135" name="Google Shape;135;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2"/>
          <p:cNvGrpSpPr/>
          <p:nvPr/>
        </p:nvGrpSpPr>
        <p:grpSpPr>
          <a:xfrm>
            <a:off x="7325382" y="4938365"/>
            <a:ext cx="1963003" cy="205136"/>
            <a:chOff x="7283157" y="5024390"/>
            <a:chExt cx="1963003" cy="205136"/>
          </a:xfrm>
        </p:grpSpPr>
        <p:sp>
          <p:nvSpPr>
            <p:cNvPr id="141" name="Google Shape;141;p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
          <p:cNvGrpSpPr/>
          <p:nvPr/>
        </p:nvGrpSpPr>
        <p:grpSpPr>
          <a:xfrm>
            <a:off x="251285" y="3735659"/>
            <a:ext cx="161231" cy="340081"/>
            <a:chOff x="5962902" y="3181527"/>
            <a:chExt cx="161231" cy="340081"/>
          </a:xfrm>
        </p:grpSpPr>
        <p:sp>
          <p:nvSpPr>
            <p:cNvPr id="156" name="Google Shape;156;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2"/>
          <p:cNvGrpSpPr/>
          <p:nvPr/>
        </p:nvGrpSpPr>
        <p:grpSpPr>
          <a:xfrm>
            <a:off x="10" y="4608512"/>
            <a:ext cx="3811200" cy="689440"/>
            <a:chOff x="10" y="4263787"/>
            <a:chExt cx="3811200" cy="689440"/>
          </a:xfrm>
        </p:grpSpPr>
        <p:sp>
          <p:nvSpPr>
            <p:cNvPr id="162" name="Google Shape;162;p2"/>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8"/>
        <p:cNvGrpSpPr/>
        <p:nvPr/>
      </p:nvGrpSpPr>
      <p:grpSpPr>
        <a:xfrm>
          <a:off x="0" y="0"/>
          <a:ext cx="0" cy="0"/>
          <a:chOff x="0" y="0"/>
          <a:chExt cx="0" cy="0"/>
        </a:xfrm>
      </p:grpSpPr>
      <p:sp>
        <p:nvSpPr>
          <p:cNvPr id="939" name="Google Shape;939;p9"/>
          <p:cNvSpPr txBox="1">
            <a:spLocks noGrp="1"/>
          </p:cNvSpPr>
          <p:nvPr>
            <p:ph type="title"/>
          </p:nvPr>
        </p:nvSpPr>
        <p:spPr>
          <a:xfrm>
            <a:off x="1997700" y="1496213"/>
            <a:ext cx="5148600" cy="10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b="1">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0" name="Google Shape;940;p9"/>
          <p:cNvSpPr txBox="1">
            <a:spLocks noGrp="1"/>
          </p:cNvSpPr>
          <p:nvPr>
            <p:ph type="subTitle" idx="1"/>
          </p:nvPr>
        </p:nvSpPr>
        <p:spPr>
          <a:xfrm>
            <a:off x="1998000" y="2418188"/>
            <a:ext cx="5148300" cy="122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3"/>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41" name="Google Shape;941;p9"/>
          <p:cNvGrpSpPr/>
          <p:nvPr/>
        </p:nvGrpSpPr>
        <p:grpSpPr>
          <a:xfrm rot="10800000">
            <a:off x="4839221" y="4812439"/>
            <a:ext cx="4742138" cy="495843"/>
            <a:chOff x="-438322" y="-155006"/>
            <a:chExt cx="4742138" cy="495843"/>
          </a:xfrm>
        </p:grpSpPr>
        <p:grpSp>
          <p:nvGrpSpPr>
            <p:cNvPr id="942" name="Google Shape;942;p9"/>
            <p:cNvGrpSpPr/>
            <p:nvPr/>
          </p:nvGrpSpPr>
          <p:grpSpPr>
            <a:xfrm>
              <a:off x="-438322" y="-153567"/>
              <a:ext cx="4742138" cy="494404"/>
              <a:chOff x="-398247" y="1215021"/>
              <a:chExt cx="4742138" cy="494404"/>
            </a:xfrm>
          </p:grpSpPr>
          <p:sp>
            <p:nvSpPr>
              <p:cNvPr id="943" name="Google Shape;943;p9"/>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9"/>
            <p:cNvGrpSpPr/>
            <p:nvPr/>
          </p:nvGrpSpPr>
          <p:grpSpPr>
            <a:xfrm>
              <a:off x="-306543" y="-155006"/>
              <a:ext cx="3441291" cy="359491"/>
              <a:chOff x="-306543" y="-155006"/>
              <a:chExt cx="3441291" cy="359491"/>
            </a:xfrm>
          </p:grpSpPr>
          <p:sp>
            <p:nvSpPr>
              <p:cNvPr id="958" name="Google Shape;958;p9"/>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9"/>
          <p:cNvGrpSpPr/>
          <p:nvPr/>
        </p:nvGrpSpPr>
        <p:grpSpPr>
          <a:xfrm rot="10800000">
            <a:off x="-145333" y="3609733"/>
            <a:ext cx="7648762" cy="1657170"/>
            <a:chOff x="1639608" y="-113627"/>
            <a:chExt cx="7648762" cy="1657170"/>
          </a:xfrm>
        </p:grpSpPr>
        <p:sp>
          <p:nvSpPr>
            <p:cNvPr id="973" name="Google Shape;973;p9"/>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9"/>
          <p:cNvGrpSpPr/>
          <p:nvPr/>
        </p:nvGrpSpPr>
        <p:grpSpPr>
          <a:xfrm rot="10800000">
            <a:off x="8700491" y="2908121"/>
            <a:ext cx="598267" cy="598523"/>
            <a:chOff x="1850403" y="2555088"/>
            <a:chExt cx="598267" cy="598523"/>
          </a:xfrm>
        </p:grpSpPr>
        <p:sp>
          <p:nvSpPr>
            <p:cNvPr id="976" name="Google Shape;976;p9"/>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9"/>
          <p:cNvGrpSpPr/>
          <p:nvPr/>
        </p:nvGrpSpPr>
        <p:grpSpPr>
          <a:xfrm rot="10800000">
            <a:off x="-145329" y="-279499"/>
            <a:ext cx="4742138" cy="494404"/>
            <a:chOff x="-398247" y="1215021"/>
            <a:chExt cx="4742138" cy="494404"/>
          </a:xfrm>
        </p:grpSpPr>
        <p:sp>
          <p:nvSpPr>
            <p:cNvPr id="1013" name="Google Shape;1013;p9"/>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9"/>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9"/>
          <p:cNvGrpSpPr/>
          <p:nvPr/>
        </p:nvGrpSpPr>
        <p:grpSpPr>
          <a:xfrm rot="10800000">
            <a:off x="-270651" y="400755"/>
            <a:ext cx="598523" cy="598523"/>
            <a:chOff x="5386955" y="3734674"/>
            <a:chExt cx="598523" cy="598523"/>
          </a:xfrm>
        </p:grpSpPr>
        <p:sp>
          <p:nvSpPr>
            <p:cNvPr id="1028" name="Google Shape;1028;p9"/>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9"/>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9"/>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9"/>
          <p:cNvGrpSpPr/>
          <p:nvPr/>
        </p:nvGrpSpPr>
        <p:grpSpPr>
          <a:xfrm rot="10800000">
            <a:off x="250321" y="2723109"/>
            <a:ext cx="161231" cy="340081"/>
            <a:chOff x="5962902" y="3181527"/>
            <a:chExt cx="161231" cy="340081"/>
          </a:xfrm>
        </p:grpSpPr>
        <p:sp>
          <p:nvSpPr>
            <p:cNvPr id="1065" name="Google Shape;1065;p9"/>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9"/>
          <p:cNvGrpSpPr/>
          <p:nvPr/>
        </p:nvGrpSpPr>
        <p:grpSpPr>
          <a:xfrm rot="10800000">
            <a:off x="-145348" y="9776"/>
            <a:ext cx="1963003" cy="205136"/>
            <a:chOff x="7283157" y="5024390"/>
            <a:chExt cx="1963003" cy="205136"/>
          </a:xfrm>
        </p:grpSpPr>
        <p:sp>
          <p:nvSpPr>
            <p:cNvPr id="1071" name="Google Shape;1071;p9"/>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9"/>
          <p:cNvGrpSpPr/>
          <p:nvPr/>
        </p:nvGrpSpPr>
        <p:grpSpPr>
          <a:xfrm rot="10800000">
            <a:off x="8730521" y="1077536"/>
            <a:ext cx="161231" cy="340081"/>
            <a:chOff x="5962902" y="3181527"/>
            <a:chExt cx="161231" cy="340081"/>
          </a:xfrm>
        </p:grpSpPr>
        <p:sp>
          <p:nvSpPr>
            <p:cNvPr id="1086" name="Google Shape;1086;p9"/>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9"/>
          <p:cNvGrpSpPr/>
          <p:nvPr/>
        </p:nvGrpSpPr>
        <p:grpSpPr>
          <a:xfrm rot="10800000">
            <a:off x="5331827" y="-288701"/>
            <a:ext cx="3811200" cy="689440"/>
            <a:chOff x="10" y="4263787"/>
            <a:chExt cx="3811200" cy="689440"/>
          </a:xfrm>
        </p:grpSpPr>
        <p:sp>
          <p:nvSpPr>
            <p:cNvPr id="1092" name="Google Shape;1092;p9"/>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05"/>
        <p:cNvGrpSpPr/>
        <p:nvPr/>
      </p:nvGrpSpPr>
      <p:grpSpPr>
        <a:xfrm>
          <a:off x="0" y="0"/>
          <a:ext cx="0" cy="0"/>
          <a:chOff x="0" y="0"/>
          <a:chExt cx="0" cy="0"/>
        </a:xfrm>
      </p:grpSpPr>
      <p:grpSp>
        <p:nvGrpSpPr>
          <p:cNvPr id="3906" name="Google Shape;3906;p32"/>
          <p:cNvGrpSpPr/>
          <p:nvPr/>
        </p:nvGrpSpPr>
        <p:grpSpPr>
          <a:xfrm flipH="1">
            <a:off x="-354794" y="-155006"/>
            <a:ext cx="4742138" cy="495843"/>
            <a:chOff x="4752071" y="-155006"/>
            <a:chExt cx="4742138" cy="495843"/>
          </a:xfrm>
        </p:grpSpPr>
        <p:grpSp>
          <p:nvGrpSpPr>
            <p:cNvPr id="3907" name="Google Shape;3907;p32"/>
            <p:cNvGrpSpPr/>
            <p:nvPr/>
          </p:nvGrpSpPr>
          <p:grpSpPr>
            <a:xfrm>
              <a:off x="4752071" y="-153567"/>
              <a:ext cx="4742138" cy="494404"/>
              <a:chOff x="-398247" y="1215021"/>
              <a:chExt cx="4742138" cy="494404"/>
            </a:xfrm>
          </p:grpSpPr>
          <p:sp>
            <p:nvSpPr>
              <p:cNvPr id="3908" name="Google Shape;3908;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32"/>
            <p:cNvGrpSpPr/>
            <p:nvPr/>
          </p:nvGrpSpPr>
          <p:grpSpPr>
            <a:xfrm>
              <a:off x="5921139" y="-155006"/>
              <a:ext cx="3441291" cy="359491"/>
              <a:chOff x="-306543" y="-155006"/>
              <a:chExt cx="3441291" cy="359491"/>
            </a:xfrm>
          </p:grpSpPr>
          <p:sp>
            <p:nvSpPr>
              <p:cNvPr id="3923" name="Google Shape;3923;p3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7" name="Google Shape;3937;p32"/>
          <p:cNvGrpSpPr/>
          <p:nvPr/>
        </p:nvGrpSpPr>
        <p:grpSpPr>
          <a:xfrm>
            <a:off x="1648421" y="-113627"/>
            <a:ext cx="7648762" cy="1657170"/>
            <a:chOff x="1639608" y="-113627"/>
            <a:chExt cx="7648762" cy="1657170"/>
          </a:xfrm>
        </p:grpSpPr>
        <p:sp>
          <p:nvSpPr>
            <p:cNvPr id="3938" name="Google Shape;3938;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32"/>
          <p:cNvGrpSpPr/>
          <p:nvPr/>
        </p:nvGrpSpPr>
        <p:grpSpPr>
          <a:xfrm flipH="1">
            <a:off x="4397274" y="4938371"/>
            <a:ext cx="4742138" cy="494404"/>
            <a:chOff x="-398247" y="1215021"/>
            <a:chExt cx="4742138" cy="494404"/>
          </a:xfrm>
        </p:grpSpPr>
        <p:sp>
          <p:nvSpPr>
            <p:cNvPr id="3941" name="Google Shape;3941;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32"/>
          <p:cNvGrpSpPr/>
          <p:nvPr/>
        </p:nvGrpSpPr>
        <p:grpSpPr>
          <a:xfrm flipH="1">
            <a:off x="6811440" y="4938365"/>
            <a:ext cx="1963003" cy="205136"/>
            <a:chOff x="7283157" y="5024390"/>
            <a:chExt cx="1963003" cy="205136"/>
          </a:xfrm>
        </p:grpSpPr>
        <p:sp>
          <p:nvSpPr>
            <p:cNvPr id="3956" name="Google Shape;3956;p3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32"/>
          <p:cNvGrpSpPr/>
          <p:nvPr/>
        </p:nvGrpSpPr>
        <p:grpSpPr>
          <a:xfrm flipH="1">
            <a:off x="8698919" y="1976358"/>
            <a:ext cx="598267" cy="598523"/>
            <a:chOff x="1850403" y="2555088"/>
            <a:chExt cx="598267" cy="598523"/>
          </a:xfrm>
        </p:grpSpPr>
        <p:sp>
          <p:nvSpPr>
            <p:cNvPr id="3971" name="Google Shape;3971;p3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32"/>
          <p:cNvGrpSpPr/>
          <p:nvPr/>
        </p:nvGrpSpPr>
        <p:grpSpPr>
          <a:xfrm flipH="1">
            <a:off x="263232" y="1091334"/>
            <a:ext cx="161231" cy="340081"/>
            <a:chOff x="5962902" y="3181527"/>
            <a:chExt cx="161231" cy="340081"/>
          </a:xfrm>
        </p:grpSpPr>
        <p:sp>
          <p:nvSpPr>
            <p:cNvPr id="4008" name="Google Shape;4008;p3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3" name="Google Shape;4013;p32"/>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4"/>
        <p:cNvGrpSpPr/>
        <p:nvPr/>
      </p:nvGrpSpPr>
      <p:grpSpPr>
        <a:xfrm>
          <a:off x="0" y="0"/>
          <a:ext cx="0" cy="0"/>
          <a:chOff x="0" y="0"/>
          <a:chExt cx="0" cy="0"/>
        </a:xfrm>
      </p:grpSpPr>
      <p:grpSp>
        <p:nvGrpSpPr>
          <p:cNvPr id="4015" name="Google Shape;4015;p33"/>
          <p:cNvGrpSpPr/>
          <p:nvPr/>
        </p:nvGrpSpPr>
        <p:grpSpPr>
          <a:xfrm>
            <a:off x="4752071" y="-155006"/>
            <a:ext cx="4742138" cy="495843"/>
            <a:chOff x="4752071" y="-155006"/>
            <a:chExt cx="4742138" cy="495843"/>
          </a:xfrm>
        </p:grpSpPr>
        <p:grpSp>
          <p:nvGrpSpPr>
            <p:cNvPr id="4016" name="Google Shape;4016;p33"/>
            <p:cNvGrpSpPr/>
            <p:nvPr/>
          </p:nvGrpSpPr>
          <p:grpSpPr>
            <a:xfrm>
              <a:off x="4752071" y="-153567"/>
              <a:ext cx="4742138" cy="494404"/>
              <a:chOff x="-398247" y="1215021"/>
              <a:chExt cx="4742138" cy="494404"/>
            </a:xfrm>
          </p:grpSpPr>
          <p:sp>
            <p:nvSpPr>
              <p:cNvPr id="4017" name="Google Shape;4017;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33"/>
            <p:cNvGrpSpPr/>
            <p:nvPr/>
          </p:nvGrpSpPr>
          <p:grpSpPr>
            <a:xfrm>
              <a:off x="5921139" y="-155006"/>
              <a:ext cx="3441291" cy="359491"/>
              <a:chOff x="-306543" y="-155006"/>
              <a:chExt cx="3441291" cy="359491"/>
            </a:xfrm>
          </p:grpSpPr>
          <p:sp>
            <p:nvSpPr>
              <p:cNvPr id="4032" name="Google Shape;4032;p33"/>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3"/>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3"/>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3"/>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3"/>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3"/>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3"/>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3"/>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3"/>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3"/>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3"/>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3"/>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3"/>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3"/>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6" name="Google Shape;4046;p33"/>
          <p:cNvGrpSpPr/>
          <p:nvPr/>
        </p:nvGrpSpPr>
        <p:grpSpPr>
          <a:xfrm flipH="1">
            <a:off x="-157768" y="-113627"/>
            <a:ext cx="7648762" cy="1657170"/>
            <a:chOff x="1639608" y="-113627"/>
            <a:chExt cx="7648762" cy="1657170"/>
          </a:xfrm>
        </p:grpSpPr>
        <p:sp>
          <p:nvSpPr>
            <p:cNvPr id="4047" name="Google Shape;4047;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33"/>
          <p:cNvGrpSpPr/>
          <p:nvPr/>
        </p:nvGrpSpPr>
        <p:grpSpPr>
          <a:xfrm>
            <a:off x="3" y="4938371"/>
            <a:ext cx="4742138" cy="494404"/>
            <a:chOff x="-398247" y="1215021"/>
            <a:chExt cx="4742138" cy="494404"/>
          </a:xfrm>
        </p:grpSpPr>
        <p:sp>
          <p:nvSpPr>
            <p:cNvPr id="4050" name="Google Shape;4050;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33"/>
          <p:cNvGrpSpPr/>
          <p:nvPr/>
        </p:nvGrpSpPr>
        <p:grpSpPr>
          <a:xfrm>
            <a:off x="364972" y="4938365"/>
            <a:ext cx="1963003" cy="205136"/>
            <a:chOff x="7283157" y="5024390"/>
            <a:chExt cx="1963003" cy="205136"/>
          </a:xfrm>
        </p:grpSpPr>
        <p:sp>
          <p:nvSpPr>
            <p:cNvPr id="4065" name="Google Shape;4065;p33"/>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3"/>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3"/>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3"/>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3"/>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3"/>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3"/>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3"/>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3"/>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3"/>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3"/>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3"/>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3"/>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3"/>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33"/>
          <p:cNvGrpSpPr/>
          <p:nvPr/>
        </p:nvGrpSpPr>
        <p:grpSpPr>
          <a:xfrm>
            <a:off x="-157772" y="1976358"/>
            <a:ext cx="598267" cy="598523"/>
            <a:chOff x="1850403" y="2555088"/>
            <a:chExt cx="598267" cy="598523"/>
          </a:xfrm>
        </p:grpSpPr>
        <p:sp>
          <p:nvSpPr>
            <p:cNvPr id="4080" name="Google Shape;4080;p33"/>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3"/>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3"/>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3"/>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3"/>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3"/>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3"/>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3"/>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3"/>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3"/>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3"/>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3"/>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3"/>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3"/>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3"/>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3"/>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3"/>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3"/>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3"/>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3"/>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3"/>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3"/>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3"/>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3"/>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3"/>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3"/>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3"/>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3"/>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3"/>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3"/>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3"/>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3"/>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3"/>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3"/>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3"/>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3"/>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33"/>
          <p:cNvGrpSpPr/>
          <p:nvPr/>
        </p:nvGrpSpPr>
        <p:grpSpPr>
          <a:xfrm>
            <a:off x="8714952" y="1091334"/>
            <a:ext cx="161231" cy="340081"/>
            <a:chOff x="5962902" y="3181527"/>
            <a:chExt cx="161231" cy="340081"/>
          </a:xfrm>
        </p:grpSpPr>
        <p:sp>
          <p:nvSpPr>
            <p:cNvPr id="4117" name="Google Shape;4117;p3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2" name="Google Shape;4122;p33"/>
          <p:cNvSpPr/>
          <p:nvPr/>
        </p:nvSpPr>
        <p:spPr>
          <a:xfrm>
            <a:off x="8704738"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Poppins"/>
              <a:buChar char="●"/>
              <a:defRPr>
                <a:solidFill>
                  <a:schemeClr val="accent3"/>
                </a:solidFill>
                <a:latin typeface="Poppins"/>
                <a:ea typeface="Poppins"/>
                <a:cs typeface="Poppins"/>
                <a:sym typeface="Poppins"/>
              </a:defRPr>
            </a:lvl1pPr>
            <a:lvl2pPr marL="914400" lvl="1"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2pPr>
            <a:lvl3pPr marL="1371600" lvl="2"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3pPr>
            <a:lvl4pPr marL="1828800" lvl="3"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4pPr>
            <a:lvl5pPr marL="2286000" lvl="4"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5pPr>
            <a:lvl6pPr marL="2743200" lvl="5"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6pPr>
            <a:lvl7pPr marL="3200400" lvl="6"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7pPr>
            <a:lvl8pPr marL="3657600" lvl="7"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8pPr>
            <a:lvl9pPr marL="4114800" lvl="8" indent="-317500">
              <a:lnSpc>
                <a:spcPct val="100000"/>
              </a:lnSpc>
              <a:spcBef>
                <a:spcPts val="1600"/>
              </a:spcBef>
              <a:spcAft>
                <a:spcPts val="1600"/>
              </a:spcAft>
              <a:buClr>
                <a:schemeClr val="accent3"/>
              </a:buClr>
              <a:buSzPts val="1400"/>
              <a:buFont typeface="Poppins"/>
              <a:buChar char="■"/>
              <a:defRPr>
                <a:solidFill>
                  <a:schemeClr val="accent3"/>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78" r:id="rId4"/>
    <p:sldLayoutId id="214748367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123"/>
        <p:cNvGrpSpPr/>
        <p:nvPr/>
      </p:nvGrpSpPr>
      <p:grpSpPr>
        <a:xfrm>
          <a:off x="0" y="0"/>
          <a:ext cx="0" cy="0"/>
          <a:chOff x="0" y="0"/>
          <a:chExt cx="0" cy="0"/>
        </a:xfrm>
      </p:grpSpPr>
      <p:sp>
        <p:nvSpPr>
          <p:cNvPr id="4124" name="Google Shape;4124;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125" name="Google Shape;4125;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37"/>
          <p:cNvSpPr txBox="1">
            <a:spLocks noGrp="1"/>
          </p:cNvSpPr>
          <p:nvPr>
            <p:ph type="ctrTitle"/>
          </p:nvPr>
        </p:nvSpPr>
        <p:spPr>
          <a:xfrm>
            <a:off x="928950" y="322226"/>
            <a:ext cx="6999093" cy="28538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rtl="0">
              <a:spcBef>
                <a:spcPts val="0"/>
              </a:spcBef>
              <a:spcAft>
                <a:spcPts val="200"/>
              </a:spcAft>
              <a:buNone/>
            </a:pPr>
            <a:r>
              <a:rPr lang="en-US" sz="3200" dirty="0">
                <a:ln w="0"/>
                <a:solidFill>
                  <a:schemeClr val="tx1"/>
                </a:solidFill>
                <a:effectLst>
                  <a:outerShdw blurRad="38100" dist="25400" dir="5400000" algn="ctr" rotWithShape="0">
                    <a:srgbClr val="6E747A">
                      <a:alpha val="43000"/>
                    </a:srgbClr>
                  </a:outerShdw>
                </a:effectLst>
                <a:latin typeface="+mn-lt"/>
                <a:ea typeface="Times New Roman" panose="02020603050405020304" pitchFamily="18" charset="0"/>
              </a:rPr>
              <a:t>Modeling and simulation the resistance torque for specific wheel alignment in the Electric Power Steering system by using Matlab/Simulink and its application</a:t>
            </a:r>
            <a:endParaRPr sz="3200" dirty="0">
              <a:ln w="0"/>
              <a:solidFill>
                <a:schemeClr val="tx1"/>
              </a:solidFill>
              <a:effectLst>
                <a:outerShdw blurRad="38100" dist="25400" dir="5400000" algn="ctr" rotWithShape="0">
                  <a:srgbClr val="6E747A">
                    <a:alpha val="43000"/>
                  </a:srgbClr>
                </a:outerShdw>
              </a:effectLst>
              <a:latin typeface="+mn-lt"/>
            </a:endParaRPr>
          </a:p>
        </p:txBody>
      </p:sp>
      <p:pic>
        <p:nvPicPr>
          <p:cNvPr id="2" name="Picture 1" descr="A picture containing graphics, electric blue, screenshot, graphic design">
            <a:extLst>
              <a:ext uri="{FF2B5EF4-FFF2-40B4-BE49-F238E27FC236}">
                <a16:creationId xmlns:a16="http://schemas.microsoft.com/office/drawing/2014/main" id="{2EE4C656-2AA3-534B-22FE-DB2CBCB3DEAF}"/>
              </a:ext>
            </a:extLst>
          </p:cNvPr>
          <p:cNvPicPr>
            <a:picLocks noChangeAspect="1"/>
          </p:cNvPicPr>
          <p:nvPr/>
        </p:nvPicPr>
        <p:blipFill>
          <a:blip r:embed="rId3">
            <a:alphaModFix amt="85000"/>
          </a:blip>
          <a:stretch>
            <a:fillRect/>
          </a:stretch>
        </p:blipFill>
        <p:spPr>
          <a:xfrm>
            <a:off x="8302913" y="0"/>
            <a:ext cx="802759" cy="807595"/>
          </a:xfrm>
          <a:prstGeom prst="rect">
            <a:avLst/>
          </a:prstGeom>
        </p:spPr>
      </p:pic>
      <p:sp>
        <p:nvSpPr>
          <p:cNvPr id="3" name="Subtitle 2">
            <a:extLst>
              <a:ext uri="{FF2B5EF4-FFF2-40B4-BE49-F238E27FC236}">
                <a16:creationId xmlns:a16="http://schemas.microsoft.com/office/drawing/2014/main" id="{E240DDEF-E0AE-3088-BEFC-E8500A3F15C8}"/>
              </a:ext>
            </a:extLst>
          </p:cNvPr>
          <p:cNvSpPr>
            <a:spLocks noGrp="1"/>
          </p:cNvSpPr>
          <p:nvPr>
            <p:ph type="subTitle" idx="1"/>
          </p:nvPr>
        </p:nvSpPr>
        <p:spPr>
          <a:xfrm>
            <a:off x="3745309" y="3293617"/>
            <a:ext cx="5148300" cy="1229100"/>
          </a:xfrm>
        </p:spPr>
        <p:txBody>
          <a:bodyPr/>
          <a:lstStyle/>
          <a:p>
            <a:pPr algn="l"/>
            <a:r>
              <a:rPr lang="en-US" b="1" dirty="0">
                <a:latin typeface="+mn-lt"/>
                <a:cs typeface="Times New Roman" panose="02020603050405020304" pitchFamily="18" charset="0"/>
              </a:rPr>
              <a:t>Student name: </a:t>
            </a:r>
            <a:r>
              <a:rPr lang="en-US" dirty="0">
                <a:latin typeface="+mn-lt"/>
                <a:cs typeface="Times New Roman" panose="02020603050405020304" pitchFamily="18" charset="0"/>
              </a:rPr>
              <a:t>Ho Binh Minh</a:t>
            </a:r>
          </a:p>
          <a:p>
            <a:pPr algn="l"/>
            <a:r>
              <a:rPr lang="en-US" b="1" dirty="0">
                <a:latin typeface="+mn-lt"/>
                <a:cs typeface="Times New Roman" panose="02020603050405020304" pitchFamily="18" charset="0"/>
              </a:rPr>
              <a:t>Student ID:</a:t>
            </a:r>
            <a:r>
              <a:rPr lang="en-US" dirty="0">
                <a:latin typeface="+mn-lt"/>
                <a:cs typeface="Times New Roman" panose="02020603050405020304" pitchFamily="18" charset="0"/>
              </a:rPr>
              <a:t> 1852169</a:t>
            </a:r>
          </a:p>
          <a:p>
            <a:pPr algn="l"/>
            <a:endParaRPr lang="en-US" dirty="0">
              <a:latin typeface="+mn-lt"/>
              <a:cs typeface="Times New Roman" panose="02020603050405020304" pitchFamily="18" charset="0"/>
            </a:endParaRPr>
          </a:p>
          <a:p>
            <a:pPr algn="l"/>
            <a:r>
              <a:rPr lang="en-US" b="1" dirty="0">
                <a:latin typeface="+mn-lt"/>
                <a:cs typeface="Times New Roman" panose="02020603050405020304" pitchFamily="18" charset="0"/>
              </a:rPr>
              <a:t>Project instructor:</a:t>
            </a:r>
            <a:r>
              <a:rPr lang="en-US" dirty="0">
                <a:latin typeface="+mn-lt"/>
                <a:cs typeface="Times New Roman" panose="02020603050405020304" pitchFamily="18" charset="0"/>
              </a:rPr>
              <a:t>  Ph.D. Ngo Dac Viet</a:t>
            </a:r>
          </a:p>
          <a:p>
            <a:pPr algn="l"/>
            <a:r>
              <a:rPr lang="en-US" dirty="0">
                <a:latin typeface="+mn-lt"/>
                <a:cs typeface="Times New Roman" panose="02020603050405020304" pitchFamily="18" charset="0"/>
              </a:rPr>
              <a:t>                                 Ph.D. Tran Dang Long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4" name="Picture 3">
            <a:extLst>
              <a:ext uri="{FF2B5EF4-FFF2-40B4-BE49-F238E27FC236}">
                <a16:creationId xmlns:a16="http://schemas.microsoft.com/office/drawing/2014/main" id="{CBBE32D2-A9FE-82D2-DD46-307800F42487}"/>
              </a:ext>
            </a:extLst>
          </p:cNvPr>
          <p:cNvPicPr>
            <a:picLocks noChangeAspect="1"/>
          </p:cNvPicPr>
          <p:nvPr/>
        </p:nvPicPr>
        <p:blipFill>
          <a:blip r:embed="rId3"/>
          <a:stretch>
            <a:fillRect/>
          </a:stretch>
        </p:blipFill>
        <p:spPr>
          <a:xfrm>
            <a:off x="5136" y="694799"/>
            <a:ext cx="6735633" cy="4159347"/>
          </a:xfrm>
          <a:prstGeom prst="rect">
            <a:avLst/>
          </a:prstGeom>
        </p:spPr>
      </p:pic>
      <p:sp>
        <p:nvSpPr>
          <p:cNvPr id="4153" name="Google Shape;4153;p39"/>
          <p:cNvSpPr txBox="1">
            <a:spLocks noGrp="1"/>
          </p:cNvSpPr>
          <p:nvPr>
            <p:ph type="title"/>
          </p:nvPr>
        </p:nvSpPr>
        <p:spPr>
          <a:xfrm>
            <a:off x="-1251946" y="158540"/>
            <a:ext cx="7502769"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mn-lt"/>
                <a:cs typeface="Times New Roman" panose="02020603050405020304" pitchFamily="18" charset="0"/>
              </a:rPr>
              <a:t>III. Specific vehicle steering equations:</a:t>
            </a:r>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4132" name="TextBox 4131">
            <a:extLst>
              <a:ext uri="{FF2B5EF4-FFF2-40B4-BE49-F238E27FC236}">
                <a16:creationId xmlns:a16="http://schemas.microsoft.com/office/drawing/2014/main" id="{BD97954F-92C5-2FB4-7992-C7FC4D95667F}"/>
              </a:ext>
            </a:extLst>
          </p:cNvPr>
          <p:cNvSpPr txBox="1"/>
          <p:nvPr/>
        </p:nvSpPr>
        <p:spPr>
          <a:xfrm>
            <a:off x="579526" y="525713"/>
            <a:ext cx="2313653" cy="307777"/>
          </a:xfrm>
          <a:prstGeom prst="rect">
            <a:avLst/>
          </a:prstGeom>
          <a:noFill/>
        </p:spPr>
        <p:txBody>
          <a:bodyPr wrap="square" rtlCol="0">
            <a:spAutoFit/>
          </a:bodyPr>
          <a:lstStyle/>
          <a:p>
            <a:r>
              <a:rPr lang="en-US" dirty="0">
                <a:latin typeface="+mn-lt"/>
              </a:rPr>
              <a:t>2) The resistance torque:</a:t>
            </a:r>
          </a:p>
        </p:txBody>
      </p:sp>
      <p:pic>
        <p:nvPicPr>
          <p:cNvPr id="6" name="Picture 5" descr="A picture containing graphics, electric blue, screenshot, graphic design">
            <a:extLst>
              <a:ext uri="{FF2B5EF4-FFF2-40B4-BE49-F238E27FC236}">
                <a16:creationId xmlns:a16="http://schemas.microsoft.com/office/drawing/2014/main" id="{BA3438DC-93EA-55E6-08FA-0A6E48C40876}"/>
              </a:ext>
            </a:extLst>
          </p:cNvPr>
          <p:cNvPicPr>
            <a:picLocks noChangeAspect="1"/>
          </p:cNvPicPr>
          <p:nvPr/>
        </p:nvPicPr>
        <p:blipFill>
          <a:blip r:embed="rId4">
            <a:alphaModFix amt="85000"/>
          </a:blip>
          <a:stretch>
            <a:fillRect/>
          </a:stretch>
        </p:blipFill>
        <p:spPr>
          <a:xfrm>
            <a:off x="8191978" y="25895"/>
            <a:ext cx="802759" cy="807595"/>
          </a:xfrm>
          <a:prstGeom prst="rect">
            <a:avLst/>
          </a:prstGeom>
        </p:spPr>
      </p:pic>
      <p:pic>
        <p:nvPicPr>
          <p:cNvPr id="19" name="Picture 18">
            <a:extLst>
              <a:ext uri="{FF2B5EF4-FFF2-40B4-BE49-F238E27FC236}">
                <a16:creationId xmlns:a16="http://schemas.microsoft.com/office/drawing/2014/main" id="{75687408-7D43-1975-23A2-1ABCD797D6CD}"/>
              </a:ext>
            </a:extLst>
          </p:cNvPr>
          <p:cNvPicPr>
            <a:picLocks noChangeAspect="1"/>
          </p:cNvPicPr>
          <p:nvPr/>
        </p:nvPicPr>
        <p:blipFill>
          <a:blip r:embed="rId5"/>
          <a:stretch>
            <a:fillRect/>
          </a:stretch>
        </p:blipFill>
        <p:spPr>
          <a:xfrm>
            <a:off x="6593058" y="2113684"/>
            <a:ext cx="2550942" cy="1435980"/>
          </a:xfrm>
          <a:prstGeom prst="rect">
            <a:avLst/>
          </a:prstGeom>
          <a:ln>
            <a:solidFill>
              <a:schemeClr val="tx1"/>
            </a:solidFill>
          </a:ln>
        </p:spPr>
      </p:pic>
    </p:spTree>
    <p:extLst>
      <p:ext uri="{BB962C8B-B14F-4D97-AF65-F5344CB8AC3E}">
        <p14:creationId xmlns:p14="http://schemas.microsoft.com/office/powerpoint/2010/main" val="3558687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64123" y="192740"/>
            <a:ext cx="7502769"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n-lt"/>
                <a:cs typeface="Times New Roman" panose="02020603050405020304" pitchFamily="18" charset="0"/>
              </a:rPr>
              <a:t> III. Specific vehicle steering equations: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TextBox 4131">
            <a:extLst>
              <a:ext uri="{FF2B5EF4-FFF2-40B4-BE49-F238E27FC236}">
                <a16:creationId xmlns:a16="http://schemas.microsoft.com/office/drawing/2014/main" id="{BD97954F-92C5-2FB4-7992-C7FC4D95667F}"/>
              </a:ext>
            </a:extLst>
          </p:cNvPr>
          <p:cNvSpPr txBox="1"/>
          <p:nvPr/>
        </p:nvSpPr>
        <p:spPr>
          <a:xfrm>
            <a:off x="1121208" y="643211"/>
            <a:ext cx="2313653" cy="307777"/>
          </a:xfrm>
          <a:prstGeom prst="rect">
            <a:avLst/>
          </a:prstGeom>
          <a:noFill/>
        </p:spPr>
        <p:txBody>
          <a:bodyPr wrap="square" rtlCol="0">
            <a:spAutoFit/>
          </a:bodyPr>
          <a:lstStyle/>
          <a:p>
            <a:r>
              <a:rPr lang="en-US" dirty="0">
                <a:latin typeface="+mn-lt"/>
              </a:rPr>
              <a:t>2) The resistance torque:</a:t>
            </a:r>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4DFC1056-17BD-1A17-3014-76D01DAB7138}"/>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3" name="Picture 2" descr="A picture containing text, diagram, screenshot, font&#10;&#10;Description automatically generated">
            <a:extLst>
              <a:ext uri="{FF2B5EF4-FFF2-40B4-BE49-F238E27FC236}">
                <a16:creationId xmlns:a16="http://schemas.microsoft.com/office/drawing/2014/main" id="{A3B66F61-CCED-A888-8DB7-05F19A08EAF4}"/>
              </a:ext>
            </a:extLst>
          </p:cNvPr>
          <p:cNvPicPr>
            <a:picLocks noChangeAspect="1"/>
          </p:cNvPicPr>
          <p:nvPr/>
        </p:nvPicPr>
        <p:blipFill>
          <a:blip r:embed="rId4"/>
          <a:stretch>
            <a:fillRect/>
          </a:stretch>
        </p:blipFill>
        <p:spPr>
          <a:xfrm>
            <a:off x="1280224" y="950988"/>
            <a:ext cx="6707781" cy="3951625"/>
          </a:xfrm>
          <a:prstGeom prst="rect">
            <a:avLst/>
          </a:prstGeom>
        </p:spPr>
      </p:pic>
    </p:spTree>
    <p:extLst>
      <p:ext uri="{BB962C8B-B14F-4D97-AF65-F5344CB8AC3E}">
        <p14:creationId xmlns:p14="http://schemas.microsoft.com/office/powerpoint/2010/main" val="1919874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Matlab/Simulink</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5122" name="Picture 2" descr="About MATLAB and Simulink - Matlab &amp; Simulink - MATLAB &amp; Simulink -  İstanbul Okan Üniversitesi">
            <a:extLst>
              <a:ext uri="{FF2B5EF4-FFF2-40B4-BE49-F238E27FC236}">
                <a16:creationId xmlns:a16="http://schemas.microsoft.com/office/drawing/2014/main" id="{BE3A3ACC-D118-9814-15A1-AD8C0DEF1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62" y="1129750"/>
            <a:ext cx="7285892" cy="2883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graphics, electric blue, screenshot, graphic design">
            <a:extLst>
              <a:ext uri="{FF2B5EF4-FFF2-40B4-BE49-F238E27FC236}">
                <a16:creationId xmlns:a16="http://schemas.microsoft.com/office/drawing/2014/main" id="{9006DF06-A7A8-F6AC-E4C5-0F4C9158BBE6}"/>
              </a:ext>
            </a:extLst>
          </p:cNvPr>
          <p:cNvPicPr>
            <a:picLocks noChangeAspect="1"/>
          </p:cNvPicPr>
          <p:nvPr/>
        </p:nvPicPr>
        <p:blipFill>
          <a:blip r:embed="rId4">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118127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7" name="Picture 6">
            <a:extLst>
              <a:ext uri="{FF2B5EF4-FFF2-40B4-BE49-F238E27FC236}">
                <a16:creationId xmlns:a16="http://schemas.microsoft.com/office/drawing/2014/main" id="{8EADC661-CA56-4E46-B445-935D107E253E}"/>
              </a:ext>
            </a:extLst>
          </p:cNvPr>
          <p:cNvPicPr>
            <a:picLocks noChangeAspect="1"/>
          </p:cNvPicPr>
          <p:nvPr/>
        </p:nvPicPr>
        <p:blipFill>
          <a:blip r:embed="rId3"/>
          <a:stretch>
            <a:fillRect/>
          </a:stretch>
        </p:blipFill>
        <p:spPr>
          <a:xfrm>
            <a:off x="249571" y="838456"/>
            <a:ext cx="8745166" cy="3903778"/>
          </a:xfrm>
          <a:prstGeom prst="rect">
            <a:avLst/>
          </a:prstGeom>
        </p:spPr>
      </p:pic>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Matlab/Simulink</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pic>
        <p:nvPicPr>
          <p:cNvPr id="8" name="Picture 7">
            <a:extLst>
              <a:ext uri="{FF2B5EF4-FFF2-40B4-BE49-F238E27FC236}">
                <a16:creationId xmlns:a16="http://schemas.microsoft.com/office/drawing/2014/main" id="{6CB233E2-1E25-168A-2367-6F579DB0E799}"/>
              </a:ext>
            </a:extLst>
          </p:cNvPr>
          <p:cNvPicPr>
            <a:picLocks noChangeAspect="1"/>
          </p:cNvPicPr>
          <p:nvPr/>
        </p:nvPicPr>
        <p:blipFill>
          <a:blip r:embed="rId4"/>
          <a:stretch>
            <a:fillRect/>
          </a:stretch>
        </p:blipFill>
        <p:spPr>
          <a:xfrm>
            <a:off x="7046883" y="2224512"/>
            <a:ext cx="1847546" cy="974161"/>
          </a:xfrm>
          <a:prstGeom prst="rect">
            <a:avLst/>
          </a:prstGeom>
        </p:spPr>
      </p:pic>
      <p:pic>
        <p:nvPicPr>
          <p:cNvPr id="10" name="Picture 9" descr="A picture containing graphics, electric blue, screenshot, graphic design">
            <a:extLst>
              <a:ext uri="{FF2B5EF4-FFF2-40B4-BE49-F238E27FC236}">
                <a16:creationId xmlns:a16="http://schemas.microsoft.com/office/drawing/2014/main" id="{E8B7BE11-44EC-91C8-017D-98C1D5D4919D}"/>
              </a:ext>
            </a:extLst>
          </p:cNvPr>
          <p:cNvPicPr>
            <a:picLocks noChangeAspect="1"/>
          </p:cNvPicPr>
          <p:nvPr/>
        </p:nvPicPr>
        <p:blipFill>
          <a:blip r:embed="rId5">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2642424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Matlab/Simulink</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12" name="Picture 11" descr="A picture containing graphics, electric blue, screenshot, graphic design">
            <a:extLst>
              <a:ext uri="{FF2B5EF4-FFF2-40B4-BE49-F238E27FC236}">
                <a16:creationId xmlns:a16="http://schemas.microsoft.com/office/drawing/2014/main" id="{D2ECEEFD-06FE-18F8-6612-3C50045E2E63}"/>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4" name="Picture 3">
            <a:extLst>
              <a:ext uri="{FF2B5EF4-FFF2-40B4-BE49-F238E27FC236}">
                <a16:creationId xmlns:a16="http://schemas.microsoft.com/office/drawing/2014/main" id="{EC058B71-922A-6C9A-0660-50470A087FED}"/>
              </a:ext>
            </a:extLst>
          </p:cNvPr>
          <p:cNvPicPr>
            <a:picLocks noChangeAspect="1"/>
          </p:cNvPicPr>
          <p:nvPr/>
        </p:nvPicPr>
        <p:blipFill rotWithShape="1">
          <a:blip r:embed="rId4"/>
          <a:srcRect l="2598" r="1125"/>
          <a:stretch/>
        </p:blipFill>
        <p:spPr>
          <a:xfrm>
            <a:off x="209145" y="1120689"/>
            <a:ext cx="8785592" cy="3188222"/>
          </a:xfrm>
          <a:prstGeom prst="rect">
            <a:avLst/>
          </a:prstGeom>
        </p:spPr>
      </p:pic>
      <p:pic>
        <p:nvPicPr>
          <p:cNvPr id="11" name="Picture 10">
            <a:extLst>
              <a:ext uri="{FF2B5EF4-FFF2-40B4-BE49-F238E27FC236}">
                <a16:creationId xmlns:a16="http://schemas.microsoft.com/office/drawing/2014/main" id="{9B4EDF83-B452-B575-699F-70D16917BFA8}"/>
              </a:ext>
            </a:extLst>
          </p:cNvPr>
          <p:cNvPicPr>
            <a:picLocks noChangeAspect="1"/>
          </p:cNvPicPr>
          <p:nvPr/>
        </p:nvPicPr>
        <p:blipFill>
          <a:blip r:embed="rId5"/>
          <a:stretch>
            <a:fillRect/>
          </a:stretch>
        </p:blipFill>
        <p:spPr>
          <a:xfrm>
            <a:off x="7110632" y="1006244"/>
            <a:ext cx="1866996" cy="1047804"/>
          </a:xfrm>
          <a:prstGeom prst="rect">
            <a:avLst/>
          </a:prstGeom>
        </p:spPr>
      </p:pic>
    </p:spTree>
    <p:extLst>
      <p:ext uri="{BB962C8B-B14F-4D97-AF65-F5344CB8AC3E}">
        <p14:creationId xmlns:p14="http://schemas.microsoft.com/office/powerpoint/2010/main" val="100473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Matlab/Simulink</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picture containing graphics, electric blue, screenshot, graphic design">
            <a:extLst>
              <a:ext uri="{FF2B5EF4-FFF2-40B4-BE49-F238E27FC236}">
                <a16:creationId xmlns:a16="http://schemas.microsoft.com/office/drawing/2014/main" id="{F12588EC-5845-24E0-8716-ADBA5D5F70C2}"/>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16" name="Picture 15">
            <a:extLst>
              <a:ext uri="{FF2B5EF4-FFF2-40B4-BE49-F238E27FC236}">
                <a16:creationId xmlns:a16="http://schemas.microsoft.com/office/drawing/2014/main" id="{F9B83BF4-72DE-037D-AE5D-6CBA7AC98A56}"/>
              </a:ext>
            </a:extLst>
          </p:cNvPr>
          <p:cNvPicPr>
            <a:picLocks noChangeAspect="1"/>
          </p:cNvPicPr>
          <p:nvPr/>
        </p:nvPicPr>
        <p:blipFill rotWithShape="1">
          <a:blip r:embed="rId4"/>
          <a:srcRect l="426"/>
          <a:stretch/>
        </p:blipFill>
        <p:spPr>
          <a:xfrm>
            <a:off x="234248" y="920480"/>
            <a:ext cx="8968118" cy="3608135"/>
          </a:xfrm>
          <a:prstGeom prst="rect">
            <a:avLst/>
          </a:prstGeom>
        </p:spPr>
      </p:pic>
      <p:pic>
        <p:nvPicPr>
          <p:cNvPr id="10" name="Picture 9">
            <a:extLst>
              <a:ext uri="{FF2B5EF4-FFF2-40B4-BE49-F238E27FC236}">
                <a16:creationId xmlns:a16="http://schemas.microsoft.com/office/drawing/2014/main" id="{BEBC4A4E-2B55-027D-693F-28AA357A82F0}"/>
              </a:ext>
            </a:extLst>
          </p:cNvPr>
          <p:cNvPicPr>
            <a:picLocks noChangeAspect="1"/>
          </p:cNvPicPr>
          <p:nvPr/>
        </p:nvPicPr>
        <p:blipFill>
          <a:blip r:embed="rId5"/>
          <a:stretch>
            <a:fillRect/>
          </a:stretch>
        </p:blipFill>
        <p:spPr>
          <a:xfrm>
            <a:off x="6825709" y="2900221"/>
            <a:ext cx="2057506" cy="1047804"/>
          </a:xfrm>
          <a:prstGeom prst="rect">
            <a:avLst/>
          </a:prstGeom>
        </p:spPr>
      </p:pic>
    </p:spTree>
    <p:extLst>
      <p:ext uri="{BB962C8B-B14F-4D97-AF65-F5344CB8AC3E}">
        <p14:creationId xmlns:p14="http://schemas.microsoft.com/office/powerpoint/2010/main" val="1805892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Matlab/Simulink</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pic>
        <p:nvPicPr>
          <p:cNvPr id="8" name="Picture 7" descr="A picture containing graphics, electric blue, screenshot, graphic design">
            <a:extLst>
              <a:ext uri="{FF2B5EF4-FFF2-40B4-BE49-F238E27FC236}">
                <a16:creationId xmlns:a16="http://schemas.microsoft.com/office/drawing/2014/main" id="{F12588EC-5845-24E0-8716-ADBA5D5F70C2}"/>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4" name="Picture 3">
            <a:extLst>
              <a:ext uri="{FF2B5EF4-FFF2-40B4-BE49-F238E27FC236}">
                <a16:creationId xmlns:a16="http://schemas.microsoft.com/office/drawing/2014/main" id="{099E00E4-F8C3-EBC0-A2C6-25797BEE49F6}"/>
              </a:ext>
            </a:extLst>
          </p:cNvPr>
          <p:cNvPicPr>
            <a:picLocks noChangeAspect="1"/>
          </p:cNvPicPr>
          <p:nvPr/>
        </p:nvPicPr>
        <p:blipFill>
          <a:blip r:embed="rId4"/>
          <a:stretch>
            <a:fillRect/>
          </a:stretch>
        </p:blipFill>
        <p:spPr>
          <a:xfrm>
            <a:off x="1531100" y="646889"/>
            <a:ext cx="5957143" cy="4131823"/>
          </a:xfrm>
          <a:prstGeom prst="rect">
            <a:avLst/>
          </a:prstGeom>
        </p:spPr>
      </p:pic>
    </p:spTree>
    <p:extLst>
      <p:ext uri="{BB962C8B-B14F-4D97-AF65-F5344CB8AC3E}">
        <p14:creationId xmlns:p14="http://schemas.microsoft.com/office/powerpoint/2010/main" val="24401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sp>
        <p:nvSpPr>
          <p:cNvPr id="4" name="Oval 3">
            <a:extLst>
              <a:ext uri="{FF2B5EF4-FFF2-40B4-BE49-F238E27FC236}">
                <a16:creationId xmlns:a16="http://schemas.microsoft.com/office/drawing/2014/main" id="{9EDDC827-01F0-443B-CEE4-0E0ED08A7E6A}"/>
              </a:ext>
            </a:extLst>
          </p:cNvPr>
          <p:cNvSpPr/>
          <p:nvPr/>
        </p:nvSpPr>
        <p:spPr>
          <a:xfrm>
            <a:off x="5937071" y="679090"/>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mass</a:t>
            </a:r>
          </a:p>
        </p:txBody>
      </p:sp>
      <p:sp>
        <p:nvSpPr>
          <p:cNvPr id="5" name="Oval 4">
            <a:extLst>
              <a:ext uri="{FF2B5EF4-FFF2-40B4-BE49-F238E27FC236}">
                <a16:creationId xmlns:a16="http://schemas.microsoft.com/office/drawing/2014/main" id="{25D8311E-05EA-7DD4-3C67-208697740C2E}"/>
              </a:ext>
            </a:extLst>
          </p:cNvPr>
          <p:cNvSpPr/>
          <p:nvPr/>
        </p:nvSpPr>
        <p:spPr>
          <a:xfrm>
            <a:off x="5920154" y="1778239"/>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speed</a:t>
            </a:r>
          </a:p>
        </p:txBody>
      </p:sp>
      <p:sp>
        <p:nvSpPr>
          <p:cNvPr id="6" name="Oval 5">
            <a:extLst>
              <a:ext uri="{FF2B5EF4-FFF2-40B4-BE49-F238E27FC236}">
                <a16:creationId xmlns:a16="http://schemas.microsoft.com/office/drawing/2014/main" id="{3D32818B-8FA1-515E-AC6B-E165AC99125B}"/>
              </a:ext>
            </a:extLst>
          </p:cNvPr>
          <p:cNvSpPr/>
          <p:nvPr/>
        </p:nvSpPr>
        <p:spPr>
          <a:xfrm>
            <a:off x="5937071" y="2902457"/>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wheel alignment</a:t>
            </a:r>
          </a:p>
        </p:txBody>
      </p:sp>
      <p:sp>
        <p:nvSpPr>
          <p:cNvPr id="7" name="TextBox 6">
            <a:extLst>
              <a:ext uri="{FF2B5EF4-FFF2-40B4-BE49-F238E27FC236}">
                <a16:creationId xmlns:a16="http://schemas.microsoft.com/office/drawing/2014/main" id="{DE5E76A9-23DB-1FBD-33E5-924206BE6666}"/>
              </a:ext>
            </a:extLst>
          </p:cNvPr>
          <p:cNvSpPr txBox="1"/>
          <p:nvPr/>
        </p:nvSpPr>
        <p:spPr>
          <a:xfrm>
            <a:off x="1072661" y="2217319"/>
            <a:ext cx="2332892"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Survey cases</a:t>
            </a:r>
          </a:p>
        </p:txBody>
      </p:sp>
      <p:cxnSp>
        <p:nvCxnSpPr>
          <p:cNvPr id="10" name="Straight Arrow Connector 9">
            <a:extLst>
              <a:ext uri="{FF2B5EF4-FFF2-40B4-BE49-F238E27FC236}">
                <a16:creationId xmlns:a16="http://schemas.microsoft.com/office/drawing/2014/main" id="{4BB9B970-CA51-0DFF-1863-9E26A7C06481}"/>
              </a:ext>
            </a:extLst>
          </p:cNvPr>
          <p:cNvCxnSpPr>
            <a:stCxn id="7" idx="3"/>
            <a:endCxn id="5" idx="2"/>
          </p:cNvCxnSpPr>
          <p:nvPr/>
        </p:nvCxnSpPr>
        <p:spPr>
          <a:xfrm flipV="1">
            <a:off x="3405553" y="2206495"/>
            <a:ext cx="2514601" cy="24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925B3C-B2AD-063D-31A8-6C7B464418B2}"/>
              </a:ext>
            </a:extLst>
          </p:cNvPr>
          <p:cNvCxnSpPr>
            <a:stCxn id="7" idx="3"/>
            <a:endCxn id="4" idx="2"/>
          </p:cNvCxnSpPr>
          <p:nvPr/>
        </p:nvCxnSpPr>
        <p:spPr>
          <a:xfrm flipV="1">
            <a:off x="3405553" y="1107346"/>
            <a:ext cx="2531518" cy="1340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509C19-64C0-5E4F-CF01-111DFDACC33A}"/>
              </a:ext>
            </a:extLst>
          </p:cNvPr>
          <p:cNvCxnSpPr>
            <a:stCxn id="7" idx="3"/>
            <a:endCxn id="6" idx="2"/>
          </p:cNvCxnSpPr>
          <p:nvPr/>
        </p:nvCxnSpPr>
        <p:spPr>
          <a:xfrm>
            <a:off x="3405553" y="2448152"/>
            <a:ext cx="2531518" cy="882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icture containing graphics, electric blue, screenshot, graphic design">
            <a:extLst>
              <a:ext uri="{FF2B5EF4-FFF2-40B4-BE49-F238E27FC236}">
                <a16:creationId xmlns:a16="http://schemas.microsoft.com/office/drawing/2014/main" id="{771EBFE0-681F-3BB6-BDBB-DA1B1368B0F7}"/>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3" name="Oval 2">
            <a:extLst>
              <a:ext uri="{FF2B5EF4-FFF2-40B4-BE49-F238E27FC236}">
                <a16:creationId xmlns:a16="http://schemas.microsoft.com/office/drawing/2014/main" id="{A658BEDC-A737-CB69-93BA-4198412F3745}"/>
              </a:ext>
            </a:extLst>
          </p:cNvPr>
          <p:cNvSpPr/>
          <p:nvPr/>
        </p:nvSpPr>
        <p:spPr>
          <a:xfrm>
            <a:off x="5996811" y="3971823"/>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steering wheel angle</a:t>
            </a:r>
          </a:p>
        </p:txBody>
      </p:sp>
      <p:cxnSp>
        <p:nvCxnSpPr>
          <p:cNvPr id="15" name="Straight Arrow Connector 14">
            <a:extLst>
              <a:ext uri="{FF2B5EF4-FFF2-40B4-BE49-F238E27FC236}">
                <a16:creationId xmlns:a16="http://schemas.microsoft.com/office/drawing/2014/main" id="{E32C8C0F-8E1B-16BB-A5CC-8112323C83AA}"/>
              </a:ext>
            </a:extLst>
          </p:cNvPr>
          <p:cNvCxnSpPr>
            <a:cxnSpLocks/>
            <a:stCxn id="7" idx="3"/>
            <a:endCxn id="3" idx="2"/>
          </p:cNvCxnSpPr>
          <p:nvPr/>
        </p:nvCxnSpPr>
        <p:spPr>
          <a:xfrm>
            <a:off x="3405553" y="2448152"/>
            <a:ext cx="2591258" cy="195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3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36784" y="72584"/>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5" name="Oval 4">
            <a:extLst>
              <a:ext uri="{FF2B5EF4-FFF2-40B4-BE49-F238E27FC236}">
                <a16:creationId xmlns:a16="http://schemas.microsoft.com/office/drawing/2014/main" id="{54BFA142-FA2F-23B4-3CE1-95FAAC26EAFE}"/>
              </a:ext>
            </a:extLst>
          </p:cNvPr>
          <p:cNvSpPr/>
          <p:nvPr/>
        </p:nvSpPr>
        <p:spPr>
          <a:xfrm>
            <a:off x="6195373" y="-73041"/>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speed</a:t>
            </a:r>
          </a:p>
        </p:txBody>
      </p:sp>
      <p:pic>
        <p:nvPicPr>
          <p:cNvPr id="6" name="Picture 5" descr="A picture containing graphics, electric blue, screenshot, graphic design">
            <a:extLst>
              <a:ext uri="{FF2B5EF4-FFF2-40B4-BE49-F238E27FC236}">
                <a16:creationId xmlns:a16="http://schemas.microsoft.com/office/drawing/2014/main" id="{022AC365-A435-4670-0C54-3204036A432F}"/>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11" name="TextBox 10">
            <a:extLst>
              <a:ext uri="{FF2B5EF4-FFF2-40B4-BE49-F238E27FC236}">
                <a16:creationId xmlns:a16="http://schemas.microsoft.com/office/drawing/2014/main" id="{26CB2398-3B47-2AC9-77AC-CDEA734C8FE5}"/>
              </a:ext>
            </a:extLst>
          </p:cNvPr>
          <p:cNvSpPr txBox="1"/>
          <p:nvPr/>
        </p:nvSpPr>
        <p:spPr>
          <a:xfrm>
            <a:off x="1950024" y="4367040"/>
            <a:ext cx="6329272" cy="307777"/>
          </a:xfrm>
          <a:prstGeom prst="rect">
            <a:avLst/>
          </a:prstGeom>
          <a:noFill/>
        </p:spPr>
        <p:txBody>
          <a:bodyPr wrap="square" rtlCol="0">
            <a:spAutoFit/>
          </a:bodyPr>
          <a:lstStyle/>
          <a:p>
            <a:r>
              <a:rPr lang="en-US" b="1" dirty="0">
                <a:solidFill>
                  <a:schemeClr val="tx1"/>
                </a:solidFill>
              </a:rPr>
              <a:t>Total resistance torque </a:t>
            </a:r>
            <a:r>
              <a:rPr lang="en-US" b="1" dirty="0">
                <a:solidFill>
                  <a:srgbClr val="FF0000"/>
                </a:solidFill>
              </a:rPr>
              <a:t>decreases </a:t>
            </a:r>
            <a:r>
              <a:rPr lang="en-US" b="1" dirty="0">
                <a:solidFill>
                  <a:schemeClr val="tx1"/>
                </a:solidFill>
              </a:rPr>
              <a:t>when vehicle speed </a:t>
            </a:r>
            <a:r>
              <a:rPr lang="en-US" b="1" dirty="0">
                <a:solidFill>
                  <a:srgbClr val="FF0000"/>
                </a:solidFill>
              </a:rPr>
              <a:t>increase</a:t>
            </a:r>
          </a:p>
        </p:txBody>
      </p:sp>
      <p:pic>
        <p:nvPicPr>
          <p:cNvPr id="3" name="Picture 2" descr="A picture containing text, screenshot, line, plot&#10;&#10;Description automatically generated">
            <a:extLst>
              <a:ext uri="{FF2B5EF4-FFF2-40B4-BE49-F238E27FC236}">
                <a16:creationId xmlns:a16="http://schemas.microsoft.com/office/drawing/2014/main" id="{19279222-E435-3638-118D-479DECAB48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2" r="4600" b="2710"/>
          <a:stretch/>
        </p:blipFill>
        <p:spPr bwMode="auto">
          <a:xfrm>
            <a:off x="-1" y="732265"/>
            <a:ext cx="5471491" cy="3586287"/>
          </a:xfrm>
          <a:prstGeom prst="rect">
            <a:avLst/>
          </a:prstGeom>
          <a:ln>
            <a:noFill/>
          </a:ln>
          <a:extLst>
            <a:ext uri="{53640926-AAD7-44D8-BBD7-CCE9431645EC}">
              <a14:shadowObscured xmlns:a14="http://schemas.microsoft.com/office/drawing/2010/main"/>
            </a:ext>
          </a:extLst>
        </p:spPr>
      </p:pic>
      <p:pic>
        <p:nvPicPr>
          <p:cNvPr id="7" name="Picture 6" descr="A picture containing diagram, text, screenshot, colorfulness&#10;&#10;Description automatically generated">
            <a:extLst>
              <a:ext uri="{FF2B5EF4-FFF2-40B4-BE49-F238E27FC236}">
                <a16:creationId xmlns:a16="http://schemas.microsoft.com/office/drawing/2014/main" id="{891BBDFF-B0CB-C945-3721-F3E304D63FB5}"/>
              </a:ext>
            </a:extLst>
          </p:cNvPr>
          <p:cNvPicPr>
            <a:picLocks noChangeAspect="1"/>
          </p:cNvPicPr>
          <p:nvPr/>
        </p:nvPicPr>
        <p:blipFill rotWithShape="1">
          <a:blip r:embed="rId5"/>
          <a:srcRect l="5845" t="3303"/>
          <a:stretch/>
        </p:blipFill>
        <p:spPr bwMode="auto">
          <a:xfrm>
            <a:off x="5267739" y="1122287"/>
            <a:ext cx="3726998" cy="2806242"/>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391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sp>
        <p:nvSpPr>
          <p:cNvPr id="5" name="Oval 4">
            <a:extLst>
              <a:ext uri="{FF2B5EF4-FFF2-40B4-BE49-F238E27FC236}">
                <a16:creationId xmlns:a16="http://schemas.microsoft.com/office/drawing/2014/main" id="{54BFA142-FA2F-23B4-3CE1-95FAAC26EAFE}"/>
              </a:ext>
            </a:extLst>
          </p:cNvPr>
          <p:cNvSpPr/>
          <p:nvPr/>
        </p:nvSpPr>
        <p:spPr>
          <a:xfrm>
            <a:off x="6195373" y="-73041"/>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mass</a:t>
            </a:r>
          </a:p>
        </p:txBody>
      </p:sp>
      <p:pic>
        <p:nvPicPr>
          <p:cNvPr id="6" name="Picture 5" descr="A picture containing graphics, electric blue, screenshot, graphic design">
            <a:extLst>
              <a:ext uri="{FF2B5EF4-FFF2-40B4-BE49-F238E27FC236}">
                <a16:creationId xmlns:a16="http://schemas.microsoft.com/office/drawing/2014/main" id="{022AC365-A435-4670-0C54-3204036A432F}"/>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11" name="TextBox 10">
            <a:extLst>
              <a:ext uri="{FF2B5EF4-FFF2-40B4-BE49-F238E27FC236}">
                <a16:creationId xmlns:a16="http://schemas.microsoft.com/office/drawing/2014/main" id="{26CB2398-3B47-2AC9-77AC-CDEA734C8FE5}"/>
              </a:ext>
            </a:extLst>
          </p:cNvPr>
          <p:cNvSpPr txBox="1"/>
          <p:nvPr/>
        </p:nvSpPr>
        <p:spPr>
          <a:xfrm>
            <a:off x="1509555" y="4628249"/>
            <a:ext cx="6690128" cy="307777"/>
          </a:xfrm>
          <a:prstGeom prst="rect">
            <a:avLst/>
          </a:prstGeom>
          <a:noFill/>
        </p:spPr>
        <p:txBody>
          <a:bodyPr wrap="square" rtlCol="0">
            <a:spAutoFit/>
          </a:bodyPr>
          <a:lstStyle/>
          <a:p>
            <a:r>
              <a:rPr lang="en-US" b="1" dirty="0">
                <a:solidFill>
                  <a:schemeClr val="tx1"/>
                </a:solidFill>
              </a:rPr>
              <a:t>Total resistance torque </a:t>
            </a:r>
            <a:r>
              <a:rPr lang="en-US" b="1" dirty="0">
                <a:solidFill>
                  <a:srgbClr val="FF0000"/>
                </a:solidFill>
              </a:rPr>
              <a:t>increases </a:t>
            </a:r>
            <a:r>
              <a:rPr lang="en-US" b="1" dirty="0">
                <a:solidFill>
                  <a:schemeClr val="tx1"/>
                </a:solidFill>
              </a:rPr>
              <a:t>when vehicle mass </a:t>
            </a:r>
            <a:r>
              <a:rPr lang="en-US" b="1" dirty="0">
                <a:solidFill>
                  <a:srgbClr val="FF0000"/>
                </a:solidFill>
              </a:rPr>
              <a:t>increases</a:t>
            </a:r>
          </a:p>
        </p:txBody>
      </p:sp>
      <p:pic>
        <p:nvPicPr>
          <p:cNvPr id="3" name="Picture 2" descr="A picture containing text, line, screenshot, plot&#10;&#10;Description automatically generated">
            <a:extLst>
              <a:ext uri="{FF2B5EF4-FFF2-40B4-BE49-F238E27FC236}">
                <a16:creationId xmlns:a16="http://schemas.microsoft.com/office/drawing/2014/main" id="{D3A3F746-5B51-C0A9-61F6-C665FC43A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585" r="7850" b="3415"/>
          <a:stretch/>
        </p:blipFill>
        <p:spPr bwMode="auto">
          <a:xfrm>
            <a:off x="971970" y="833490"/>
            <a:ext cx="7116953" cy="38326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90925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pic>
        <p:nvPicPr>
          <p:cNvPr id="2" name="Picture 1" descr="A picture containing graphics, electric blue, screenshot, graphic design">
            <a:extLst>
              <a:ext uri="{FF2B5EF4-FFF2-40B4-BE49-F238E27FC236}">
                <a16:creationId xmlns:a16="http://schemas.microsoft.com/office/drawing/2014/main" id="{2EE4C656-2AA3-534B-22FE-DB2CBCB3DEAF}"/>
              </a:ext>
            </a:extLst>
          </p:cNvPr>
          <p:cNvPicPr>
            <a:picLocks noChangeAspect="1"/>
          </p:cNvPicPr>
          <p:nvPr/>
        </p:nvPicPr>
        <p:blipFill>
          <a:blip r:embed="rId3">
            <a:alphaModFix amt="85000"/>
          </a:blip>
          <a:stretch>
            <a:fillRect/>
          </a:stretch>
        </p:blipFill>
        <p:spPr>
          <a:xfrm>
            <a:off x="8139224" y="-48866"/>
            <a:ext cx="802759" cy="807595"/>
          </a:xfrm>
          <a:prstGeom prst="rect">
            <a:avLst/>
          </a:prstGeom>
        </p:spPr>
      </p:pic>
      <p:sp>
        <p:nvSpPr>
          <p:cNvPr id="4" name="Title 3">
            <a:extLst>
              <a:ext uri="{FF2B5EF4-FFF2-40B4-BE49-F238E27FC236}">
                <a16:creationId xmlns:a16="http://schemas.microsoft.com/office/drawing/2014/main" id="{087ABA78-92B0-8017-849F-EF2FB4A45B9E}"/>
              </a:ext>
            </a:extLst>
          </p:cNvPr>
          <p:cNvSpPr>
            <a:spLocks noGrp="1"/>
          </p:cNvSpPr>
          <p:nvPr>
            <p:ph type="ctrTitle"/>
          </p:nvPr>
        </p:nvSpPr>
        <p:spPr>
          <a:xfrm>
            <a:off x="-168163" y="354932"/>
            <a:ext cx="3834361" cy="412978"/>
          </a:xfrm>
        </p:spPr>
        <p:txBody>
          <a:bodyPr/>
          <a:lstStyle/>
          <a:p>
            <a:r>
              <a:rPr lang="en-US" sz="3600" dirty="0">
                <a:latin typeface="Times New Roman" panose="02020603050405020304" pitchFamily="18" charset="0"/>
                <a:cs typeface="Times New Roman" panose="02020603050405020304" pitchFamily="18" charset="0"/>
              </a:rPr>
              <a:t>Content Layout:</a:t>
            </a:r>
          </a:p>
        </p:txBody>
      </p:sp>
      <p:sp>
        <p:nvSpPr>
          <p:cNvPr id="7" name="TextBox 6">
            <a:extLst>
              <a:ext uri="{FF2B5EF4-FFF2-40B4-BE49-F238E27FC236}">
                <a16:creationId xmlns:a16="http://schemas.microsoft.com/office/drawing/2014/main" id="{B5DC58DD-559E-2B80-97F8-3B99FAA72F94}"/>
              </a:ext>
            </a:extLst>
          </p:cNvPr>
          <p:cNvSpPr txBox="1"/>
          <p:nvPr/>
        </p:nvSpPr>
        <p:spPr>
          <a:xfrm>
            <a:off x="767559" y="758729"/>
            <a:ext cx="7185445" cy="5986254"/>
          </a:xfrm>
          <a:prstGeom prst="rect">
            <a:avLst/>
          </a:prstGeom>
          <a:noFill/>
        </p:spPr>
        <p:txBody>
          <a:bodyPr wrap="square" rtlCol="0">
            <a:spAutoFit/>
          </a:bodyPr>
          <a:lstStyle/>
          <a:p>
            <a:pPr>
              <a:lnSpc>
                <a:spcPct val="150000"/>
              </a:lnSpc>
            </a:pPr>
            <a:r>
              <a:rPr lang="en-US" sz="1800" b="1" dirty="0">
                <a:latin typeface="+mj-lt"/>
              </a:rPr>
              <a:t>I/ Introduction:</a:t>
            </a:r>
          </a:p>
          <a:p>
            <a:pPr>
              <a:lnSpc>
                <a:spcPct val="150000"/>
              </a:lnSpc>
            </a:pPr>
            <a:r>
              <a:rPr lang="en-US" sz="1800" b="1" dirty="0">
                <a:latin typeface="+mj-lt"/>
              </a:rPr>
              <a:t>II/ Theoretical basics:</a:t>
            </a:r>
          </a:p>
          <a:p>
            <a:pPr>
              <a:lnSpc>
                <a:spcPct val="150000"/>
              </a:lnSpc>
            </a:pPr>
            <a:r>
              <a:rPr lang="en-US" sz="1800" b="1" dirty="0">
                <a:latin typeface="+mj-lt"/>
                <a:cs typeface="Times New Roman" panose="02020603050405020304" pitchFamily="18" charset="0"/>
              </a:rPr>
              <a:t>III/ Specific vehicle steering equations:</a:t>
            </a:r>
          </a:p>
          <a:p>
            <a:pPr marL="285750" indent="-285750">
              <a:lnSpc>
                <a:spcPct val="150000"/>
              </a:lnSpc>
              <a:buFont typeface="Arial" panose="020B0604020202020204" pitchFamily="34" charset="0"/>
              <a:buChar char="•"/>
            </a:pPr>
            <a:r>
              <a:rPr lang="en-US" sz="1800" dirty="0">
                <a:latin typeface="+mj-lt"/>
                <a:cs typeface="Times New Roman" panose="02020603050405020304" pitchFamily="18" charset="0"/>
              </a:rPr>
              <a:t>Tire forces:</a:t>
            </a:r>
          </a:p>
          <a:p>
            <a:pPr marL="285750" indent="-285750">
              <a:lnSpc>
                <a:spcPct val="150000"/>
              </a:lnSpc>
              <a:buFont typeface="Arial" panose="020B0604020202020204" pitchFamily="34" charset="0"/>
              <a:buChar char="•"/>
            </a:pPr>
            <a:r>
              <a:rPr lang="en-US" sz="1800" dirty="0">
                <a:latin typeface="+mj-lt"/>
                <a:cs typeface="Times New Roman" panose="02020603050405020304" pitchFamily="18" charset="0"/>
              </a:rPr>
              <a:t>The resistance torque components</a:t>
            </a:r>
          </a:p>
          <a:p>
            <a:pPr>
              <a:lnSpc>
                <a:spcPct val="150000"/>
              </a:lnSpc>
            </a:pPr>
            <a:r>
              <a:rPr lang="en-US" sz="1800" b="1" dirty="0">
                <a:latin typeface="+mj-lt"/>
                <a:cs typeface="Times New Roman" panose="02020603050405020304" pitchFamily="18" charset="0"/>
              </a:rPr>
              <a:t>IV/ MATLAB/SIMULINK software:</a:t>
            </a:r>
          </a:p>
          <a:p>
            <a:pPr>
              <a:lnSpc>
                <a:spcPct val="150000"/>
              </a:lnSpc>
            </a:pPr>
            <a:r>
              <a:rPr lang="en-US" sz="1800" b="1" dirty="0">
                <a:latin typeface="+mj-lt"/>
                <a:cs typeface="Times New Roman" panose="02020603050405020304" pitchFamily="18" charset="0"/>
              </a:rPr>
              <a:t>V/ Result and discussion:</a:t>
            </a:r>
          </a:p>
          <a:p>
            <a:pPr>
              <a:lnSpc>
                <a:spcPct val="150000"/>
              </a:lnSpc>
            </a:pPr>
            <a:r>
              <a:rPr lang="en-US" sz="1800" b="1" dirty="0">
                <a:latin typeface="+mj-lt"/>
                <a:cs typeface="Times New Roman" panose="02020603050405020304" pitchFamily="18" charset="0"/>
              </a:rPr>
              <a:t>VI/ Conclusion and future plan:</a:t>
            </a:r>
          </a:p>
          <a:p>
            <a:pPr>
              <a:lnSpc>
                <a:spcPct val="150000"/>
              </a:lnSpc>
            </a:pPr>
            <a:r>
              <a:rPr lang="en-US" sz="1800" b="1" dirty="0">
                <a:latin typeface="+mj-lt"/>
                <a:cs typeface="Times New Roman" panose="02020603050405020304" pitchFamily="18" charset="0"/>
              </a:rPr>
              <a:t>VII/ References:</a:t>
            </a:r>
          </a:p>
          <a:p>
            <a:endParaRPr lang="en-US" dirty="0">
              <a:latin typeface="+mn-lt"/>
              <a:cs typeface="Times New Roman" panose="02020603050405020304" pitchFamily="18" charset="0"/>
            </a:endParaRPr>
          </a:p>
          <a:p>
            <a:endParaRPr lang="en-US" dirty="0">
              <a:latin typeface="+mn-lt"/>
              <a:cs typeface="Times New Roman" panose="02020603050405020304" pitchFamily="18" charset="0"/>
            </a:endParaRPr>
          </a:p>
          <a:p>
            <a:endParaRPr lang="en-US" dirty="0">
              <a:latin typeface="+mn-lt"/>
              <a:cs typeface="Times New Roman" panose="02020603050405020304" pitchFamily="18" charset="0"/>
            </a:endParaRPr>
          </a:p>
          <a:p>
            <a:pPr marL="285750" indent="-285750">
              <a:buFont typeface="Arial" panose="020B0604020202020204" pitchFamily="34" charset="0"/>
              <a:buChar char="•"/>
            </a:pPr>
            <a:endParaRPr lang="en-US" dirty="0">
              <a:latin typeface="+mn-lt"/>
              <a:cs typeface="Times New Roman" panose="02020603050405020304" pitchFamily="18" charset="0"/>
            </a:endParaRPr>
          </a:p>
          <a:p>
            <a:pPr marL="285750" indent="-285750">
              <a:buFont typeface="Arial" panose="020B0604020202020204" pitchFamily="34" charset="0"/>
              <a:buChar char="•"/>
            </a:pPr>
            <a:endParaRPr lang="en-US" sz="1400" dirty="0">
              <a:latin typeface="+mn-lt"/>
              <a:cs typeface="Times New Roman" panose="02020603050405020304" pitchFamily="18" charset="0"/>
            </a:endParaRPr>
          </a:p>
          <a:p>
            <a:pPr marL="285750" indent="-285750">
              <a:buFont typeface="Arial" panose="020B0604020202020204" pitchFamily="34" charset="0"/>
              <a:buChar char="•"/>
            </a:pPr>
            <a:endParaRPr lang="en-US" sz="1400" dirty="0">
              <a:latin typeface="+mn-lt"/>
              <a:cs typeface="Times New Roman" panose="02020603050405020304" pitchFamily="18" charset="0"/>
            </a:endParaRPr>
          </a:p>
          <a:p>
            <a:endParaRPr lang="en-US" dirty="0"/>
          </a:p>
          <a:p>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709722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15" name="Picture 14">
            <a:extLst>
              <a:ext uri="{FF2B5EF4-FFF2-40B4-BE49-F238E27FC236}">
                <a16:creationId xmlns:a16="http://schemas.microsoft.com/office/drawing/2014/main" id="{38F5DEAC-2DB0-A58B-BE91-4ACCDE61D5B9}"/>
              </a:ext>
            </a:extLst>
          </p:cNvPr>
          <p:cNvPicPr>
            <a:picLocks noChangeAspect="1"/>
          </p:cNvPicPr>
          <p:nvPr/>
        </p:nvPicPr>
        <p:blipFill>
          <a:blip r:embed="rId3"/>
          <a:stretch>
            <a:fillRect/>
          </a:stretch>
        </p:blipFill>
        <p:spPr>
          <a:xfrm>
            <a:off x="6622976" y="1394219"/>
            <a:ext cx="2151292" cy="2580407"/>
          </a:xfrm>
          <a:prstGeom prst="rect">
            <a:avLst/>
          </a:prstGeom>
        </p:spPr>
      </p:pic>
      <p:sp>
        <p:nvSpPr>
          <p:cNvPr id="4153" name="Google Shape;4153;p39"/>
          <p:cNvSpPr txBox="1">
            <a:spLocks noGrp="1"/>
          </p:cNvSpPr>
          <p:nvPr>
            <p:ph type="title"/>
          </p:nvPr>
        </p:nvSpPr>
        <p:spPr>
          <a:xfrm>
            <a:off x="351693" y="7337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sp>
        <p:nvSpPr>
          <p:cNvPr id="3" name="Oval 2">
            <a:extLst>
              <a:ext uri="{FF2B5EF4-FFF2-40B4-BE49-F238E27FC236}">
                <a16:creationId xmlns:a16="http://schemas.microsoft.com/office/drawing/2014/main" id="{5C1C78CA-9B88-E748-BA08-4D5D86CA84E7}"/>
              </a:ext>
            </a:extLst>
          </p:cNvPr>
          <p:cNvSpPr/>
          <p:nvPr/>
        </p:nvSpPr>
        <p:spPr>
          <a:xfrm>
            <a:off x="6532943" y="-39003"/>
            <a:ext cx="1577855" cy="705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Kingpin vehicle wheel alignment</a:t>
            </a:r>
          </a:p>
        </p:txBody>
      </p:sp>
      <p:pic>
        <p:nvPicPr>
          <p:cNvPr id="10" name="Picture 9" descr="A picture containing graphics, electric blue, screenshot, graphic design">
            <a:extLst>
              <a:ext uri="{FF2B5EF4-FFF2-40B4-BE49-F238E27FC236}">
                <a16:creationId xmlns:a16="http://schemas.microsoft.com/office/drawing/2014/main" id="{9BAB16C9-606D-FB3B-02F2-A62F1230007E}"/>
              </a:ext>
            </a:extLst>
          </p:cNvPr>
          <p:cNvPicPr>
            <a:picLocks noChangeAspect="1"/>
          </p:cNvPicPr>
          <p:nvPr/>
        </p:nvPicPr>
        <p:blipFill>
          <a:blip r:embed="rId4">
            <a:alphaModFix amt="85000"/>
          </a:blip>
          <a:stretch>
            <a:fillRect/>
          </a:stretch>
        </p:blipFill>
        <p:spPr>
          <a:xfrm>
            <a:off x="8276636" y="-47791"/>
            <a:ext cx="802759" cy="807595"/>
          </a:xfrm>
          <a:prstGeom prst="rect">
            <a:avLst/>
          </a:prstGeom>
        </p:spPr>
      </p:pic>
      <p:sp>
        <p:nvSpPr>
          <p:cNvPr id="11" name="TextBox 10">
            <a:extLst>
              <a:ext uri="{FF2B5EF4-FFF2-40B4-BE49-F238E27FC236}">
                <a16:creationId xmlns:a16="http://schemas.microsoft.com/office/drawing/2014/main" id="{4CCAA615-333D-B4D4-3CBC-6526B7D8DA43}"/>
              </a:ext>
            </a:extLst>
          </p:cNvPr>
          <p:cNvSpPr txBox="1"/>
          <p:nvPr/>
        </p:nvSpPr>
        <p:spPr>
          <a:xfrm>
            <a:off x="521432" y="4541910"/>
            <a:ext cx="5888453" cy="307777"/>
          </a:xfrm>
          <a:prstGeom prst="rect">
            <a:avLst/>
          </a:prstGeom>
          <a:noFill/>
        </p:spPr>
        <p:txBody>
          <a:bodyPr wrap="square" rtlCol="0">
            <a:spAutoFit/>
          </a:bodyPr>
          <a:lstStyle/>
          <a:p>
            <a:r>
              <a:rPr lang="en-US" b="1" dirty="0">
                <a:solidFill>
                  <a:schemeClr val="tx1"/>
                </a:solidFill>
              </a:rPr>
              <a:t>Total resistance torque </a:t>
            </a:r>
            <a:r>
              <a:rPr lang="en-US" b="1" dirty="0">
                <a:solidFill>
                  <a:srgbClr val="FF0000"/>
                </a:solidFill>
              </a:rPr>
              <a:t>increases </a:t>
            </a:r>
            <a:r>
              <a:rPr lang="en-US" b="1" dirty="0">
                <a:solidFill>
                  <a:schemeClr val="tx1"/>
                </a:solidFill>
              </a:rPr>
              <a:t>when Kingpin angle </a:t>
            </a:r>
            <a:r>
              <a:rPr lang="en-US" b="1" dirty="0">
                <a:solidFill>
                  <a:srgbClr val="FF0000"/>
                </a:solidFill>
              </a:rPr>
              <a:t>increases</a:t>
            </a:r>
          </a:p>
        </p:txBody>
      </p:sp>
      <p:pic>
        <p:nvPicPr>
          <p:cNvPr id="4" name="Picture 3" descr="A picture containing text, screenshot, line, plot&#10;&#10;Description automatically generated">
            <a:extLst>
              <a:ext uri="{FF2B5EF4-FFF2-40B4-BE49-F238E27FC236}">
                <a16:creationId xmlns:a16="http://schemas.microsoft.com/office/drawing/2014/main" id="{89E3944E-FC54-8E66-77AD-2EE6D82D4388}"/>
              </a:ext>
            </a:extLst>
          </p:cNvPr>
          <p:cNvPicPr>
            <a:picLocks noChangeAspect="1"/>
          </p:cNvPicPr>
          <p:nvPr/>
        </p:nvPicPr>
        <p:blipFill rotWithShape="1">
          <a:blip r:embed="rId5">
            <a:extLst>
              <a:ext uri="{28A0092B-C50C-407E-A947-70E740481C1C}">
                <a14:useLocalDpi xmlns:a14="http://schemas.microsoft.com/office/drawing/2010/main" val="0"/>
              </a:ext>
            </a:extLst>
          </a:blip>
          <a:srcRect l="9244" t="3809" r="8736" b="4037"/>
          <a:stretch/>
        </p:blipFill>
        <p:spPr bwMode="auto">
          <a:xfrm>
            <a:off x="231004" y="614770"/>
            <a:ext cx="6569243" cy="3913960"/>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2800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1026" name="Picture 2" descr="What is Caster? - ISC Suspension - NA">
            <a:extLst>
              <a:ext uri="{FF2B5EF4-FFF2-40B4-BE49-F238E27FC236}">
                <a16:creationId xmlns:a16="http://schemas.microsoft.com/office/drawing/2014/main" id="{A8BF4E9B-8FB4-754A-EC95-3A5F1A8A7A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65" r="-135"/>
          <a:stretch/>
        </p:blipFill>
        <p:spPr bwMode="auto">
          <a:xfrm>
            <a:off x="6276543" y="1969867"/>
            <a:ext cx="2868257" cy="1552575"/>
          </a:xfrm>
          <a:prstGeom prst="rect">
            <a:avLst/>
          </a:prstGeom>
          <a:noFill/>
          <a:extLst>
            <a:ext uri="{909E8E84-426E-40DD-AFC4-6F175D3DCCD1}">
              <a14:hiddenFill xmlns:a14="http://schemas.microsoft.com/office/drawing/2010/main">
                <a:solidFill>
                  <a:srgbClr val="FFFFFF"/>
                </a:solidFill>
              </a14:hiddenFill>
            </a:ext>
          </a:extLst>
        </p:spPr>
      </p:pic>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pic>
        <p:nvPicPr>
          <p:cNvPr id="8" name="Picture 7" descr="A picture containing graphics, electric blue, screenshot, graphic design">
            <a:extLst>
              <a:ext uri="{FF2B5EF4-FFF2-40B4-BE49-F238E27FC236}">
                <a16:creationId xmlns:a16="http://schemas.microsoft.com/office/drawing/2014/main" id="{4710E2B1-A2B6-492A-8FC4-74CCB1996F8B}"/>
              </a:ext>
            </a:extLst>
          </p:cNvPr>
          <p:cNvPicPr>
            <a:picLocks noChangeAspect="1"/>
          </p:cNvPicPr>
          <p:nvPr/>
        </p:nvPicPr>
        <p:blipFill>
          <a:blip r:embed="rId4">
            <a:alphaModFix amt="85000"/>
          </a:blip>
          <a:stretch>
            <a:fillRect/>
          </a:stretch>
        </p:blipFill>
        <p:spPr>
          <a:xfrm>
            <a:off x="8191978" y="25895"/>
            <a:ext cx="802759" cy="807595"/>
          </a:xfrm>
          <a:prstGeom prst="rect">
            <a:avLst/>
          </a:prstGeom>
        </p:spPr>
      </p:pic>
      <p:sp>
        <p:nvSpPr>
          <p:cNvPr id="4" name="Oval 3">
            <a:extLst>
              <a:ext uri="{FF2B5EF4-FFF2-40B4-BE49-F238E27FC236}">
                <a16:creationId xmlns:a16="http://schemas.microsoft.com/office/drawing/2014/main" id="{384DDD19-0857-65E7-EE30-838C279AD066}"/>
              </a:ext>
            </a:extLst>
          </p:cNvPr>
          <p:cNvSpPr/>
          <p:nvPr/>
        </p:nvSpPr>
        <p:spPr>
          <a:xfrm>
            <a:off x="5687790" y="0"/>
            <a:ext cx="1695503" cy="77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Caster vehicle wheel alignment</a:t>
            </a:r>
          </a:p>
        </p:txBody>
      </p:sp>
      <p:sp>
        <p:nvSpPr>
          <p:cNvPr id="14" name="TextBox 13">
            <a:extLst>
              <a:ext uri="{FF2B5EF4-FFF2-40B4-BE49-F238E27FC236}">
                <a16:creationId xmlns:a16="http://schemas.microsoft.com/office/drawing/2014/main" id="{557F82B3-71FF-A2BD-F81A-0633249F2548}"/>
              </a:ext>
            </a:extLst>
          </p:cNvPr>
          <p:cNvSpPr txBox="1"/>
          <p:nvPr/>
        </p:nvSpPr>
        <p:spPr>
          <a:xfrm>
            <a:off x="177126" y="4067290"/>
            <a:ext cx="6028617" cy="307777"/>
          </a:xfrm>
          <a:prstGeom prst="rect">
            <a:avLst/>
          </a:prstGeom>
          <a:noFill/>
        </p:spPr>
        <p:txBody>
          <a:bodyPr wrap="square" rtlCol="0">
            <a:spAutoFit/>
          </a:bodyPr>
          <a:lstStyle/>
          <a:p>
            <a:r>
              <a:rPr lang="en-US" b="1" dirty="0">
                <a:solidFill>
                  <a:schemeClr val="tx1"/>
                </a:solidFill>
              </a:rPr>
              <a:t>Total resistance torque </a:t>
            </a:r>
            <a:r>
              <a:rPr lang="en-US" b="1" dirty="0">
                <a:solidFill>
                  <a:srgbClr val="FF0000"/>
                </a:solidFill>
              </a:rPr>
              <a:t>increases </a:t>
            </a:r>
            <a:r>
              <a:rPr lang="en-US" b="1" dirty="0">
                <a:solidFill>
                  <a:schemeClr val="tx1"/>
                </a:solidFill>
              </a:rPr>
              <a:t>when Caster angle </a:t>
            </a:r>
            <a:r>
              <a:rPr lang="en-US" b="1" dirty="0">
                <a:solidFill>
                  <a:srgbClr val="FF0000"/>
                </a:solidFill>
              </a:rPr>
              <a:t>increases</a:t>
            </a:r>
          </a:p>
        </p:txBody>
      </p:sp>
      <p:pic>
        <p:nvPicPr>
          <p:cNvPr id="6" name="Picture 5" descr="A picture containing text, screenshot, line, plot&#10;&#10;Description automatically generated">
            <a:extLst>
              <a:ext uri="{FF2B5EF4-FFF2-40B4-BE49-F238E27FC236}">
                <a16:creationId xmlns:a16="http://schemas.microsoft.com/office/drawing/2014/main" id="{3F472221-7FEF-0F3E-C473-B39EEEFADA62}"/>
              </a:ext>
            </a:extLst>
          </p:cNvPr>
          <p:cNvPicPr>
            <a:picLocks noChangeAspect="1"/>
          </p:cNvPicPr>
          <p:nvPr/>
        </p:nvPicPr>
        <p:blipFill rotWithShape="1">
          <a:blip r:embed="rId5"/>
          <a:srcRect l="7128" r="3301" b="3307"/>
          <a:stretch/>
        </p:blipFill>
        <p:spPr>
          <a:xfrm>
            <a:off x="1556" y="944541"/>
            <a:ext cx="6274988" cy="3122749"/>
          </a:xfrm>
          <a:prstGeom prst="rect">
            <a:avLst/>
          </a:prstGeom>
          <a:ln>
            <a:solidFill>
              <a:schemeClr val="tx1"/>
            </a:solidFill>
          </a:ln>
        </p:spPr>
      </p:pic>
    </p:spTree>
    <p:extLst>
      <p:ext uri="{BB962C8B-B14F-4D97-AF65-F5344CB8AC3E}">
        <p14:creationId xmlns:p14="http://schemas.microsoft.com/office/powerpoint/2010/main" val="177631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18" name="Picture 17">
            <a:extLst>
              <a:ext uri="{FF2B5EF4-FFF2-40B4-BE49-F238E27FC236}">
                <a16:creationId xmlns:a16="http://schemas.microsoft.com/office/drawing/2014/main" id="{9C1809B1-DD7F-6420-294C-36D1D8641748}"/>
              </a:ext>
            </a:extLst>
          </p:cNvPr>
          <p:cNvPicPr>
            <a:picLocks noChangeAspect="1"/>
          </p:cNvPicPr>
          <p:nvPr/>
        </p:nvPicPr>
        <p:blipFill>
          <a:blip r:embed="rId3"/>
          <a:stretch>
            <a:fillRect/>
          </a:stretch>
        </p:blipFill>
        <p:spPr>
          <a:xfrm>
            <a:off x="6091964" y="1597065"/>
            <a:ext cx="2437870" cy="2432885"/>
          </a:xfrm>
          <a:prstGeom prst="rect">
            <a:avLst/>
          </a:prstGeom>
        </p:spPr>
      </p:pic>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graphics, electric blue, screenshot, graphic design">
            <a:extLst>
              <a:ext uri="{FF2B5EF4-FFF2-40B4-BE49-F238E27FC236}">
                <a16:creationId xmlns:a16="http://schemas.microsoft.com/office/drawing/2014/main" id="{4710E2B1-A2B6-492A-8FC4-74CCB1996F8B}"/>
              </a:ext>
            </a:extLst>
          </p:cNvPr>
          <p:cNvPicPr>
            <a:picLocks noChangeAspect="1"/>
          </p:cNvPicPr>
          <p:nvPr/>
        </p:nvPicPr>
        <p:blipFill>
          <a:blip r:embed="rId4">
            <a:alphaModFix amt="85000"/>
          </a:blip>
          <a:stretch>
            <a:fillRect/>
          </a:stretch>
        </p:blipFill>
        <p:spPr>
          <a:xfrm>
            <a:off x="8191978" y="25895"/>
            <a:ext cx="802759" cy="807595"/>
          </a:xfrm>
          <a:prstGeom prst="rect">
            <a:avLst/>
          </a:prstGeom>
        </p:spPr>
      </p:pic>
      <p:sp>
        <p:nvSpPr>
          <p:cNvPr id="4" name="Oval 3">
            <a:extLst>
              <a:ext uri="{FF2B5EF4-FFF2-40B4-BE49-F238E27FC236}">
                <a16:creationId xmlns:a16="http://schemas.microsoft.com/office/drawing/2014/main" id="{384DDD19-0857-65E7-EE30-838C279AD066}"/>
              </a:ext>
            </a:extLst>
          </p:cNvPr>
          <p:cNvSpPr/>
          <p:nvPr/>
        </p:nvSpPr>
        <p:spPr>
          <a:xfrm>
            <a:off x="5692654" y="0"/>
            <a:ext cx="1671184" cy="807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Camber vehicle wheel alignment</a:t>
            </a:r>
          </a:p>
        </p:txBody>
      </p:sp>
      <p:sp>
        <p:nvSpPr>
          <p:cNvPr id="14" name="TextBox 13">
            <a:extLst>
              <a:ext uri="{FF2B5EF4-FFF2-40B4-BE49-F238E27FC236}">
                <a16:creationId xmlns:a16="http://schemas.microsoft.com/office/drawing/2014/main" id="{557F82B3-71FF-A2BD-F81A-0633249F2548}"/>
              </a:ext>
            </a:extLst>
          </p:cNvPr>
          <p:cNvSpPr txBox="1"/>
          <p:nvPr/>
        </p:nvSpPr>
        <p:spPr>
          <a:xfrm>
            <a:off x="277319" y="4427819"/>
            <a:ext cx="7182259" cy="692497"/>
          </a:xfrm>
          <a:prstGeom prst="rect">
            <a:avLst/>
          </a:prstGeom>
          <a:noFill/>
        </p:spPr>
        <p:txBody>
          <a:bodyPr wrap="square" rtlCol="0">
            <a:spAutoFit/>
          </a:bodyPr>
          <a:lstStyle/>
          <a:p>
            <a:pPr marL="285750" indent="-285750">
              <a:buFont typeface="Arial" panose="020B0604020202020204" pitchFamily="34" charset="0"/>
              <a:buChar char="•"/>
            </a:pPr>
            <a:r>
              <a:rPr lang="en-US" sz="1300" b="1" dirty="0">
                <a:solidFill>
                  <a:schemeClr val="tx1"/>
                </a:solidFill>
              </a:rPr>
              <a:t>Total resistance torque </a:t>
            </a:r>
            <a:r>
              <a:rPr lang="en-US" sz="1300" b="1" dirty="0">
                <a:solidFill>
                  <a:srgbClr val="FF0000"/>
                </a:solidFill>
              </a:rPr>
              <a:t>increases </a:t>
            </a:r>
            <a:r>
              <a:rPr lang="en-US" sz="1300" b="1" dirty="0">
                <a:solidFill>
                  <a:schemeClr val="tx1"/>
                </a:solidFill>
              </a:rPr>
              <a:t>when negative Camber angle </a:t>
            </a:r>
            <a:r>
              <a:rPr lang="en-US" sz="1300" b="1" dirty="0">
                <a:solidFill>
                  <a:srgbClr val="FF0000"/>
                </a:solidFill>
              </a:rPr>
              <a:t>increases.</a:t>
            </a:r>
          </a:p>
          <a:p>
            <a:pPr marL="285750" indent="-285750">
              <a:buFont typeface="Arial" panose="020B0604020202020204" pitchFamily="34" charset="0"/>
              <a:buChar char="•"/>
            </a:pPr>
            <a:r>
              <a:rPr lang="en-US" sz="1300" b="1" dirty="0">
                <a:solidFill>
                  <a:schemeClr val="tx1"/>
                </a:solidFill>
              </a:rPr>
              <a:t>Total resistance torque </a:t>
            </a:r>
            <a:r>
              <a:rPr lang="en-US" sz="1300" b="1" dirty="0">
                <a:solidFill>
                  <a:srgbClr val="FF0000"/>
                </a:solidFill>
              </a:rPr>
              <a:t>decreases </a:t>
            </a:r>
            <a:r>
              <a:rPr lang="en-US" sz="1300" b="1" dirty="0">
                <a:solidFill>
                  <a:schemeClr val="tx1"/>
                </a:solidFill>
              </a:rPr>
              <a:t>when positive Camber angle </a:t>
            </a:r>
            <a:r>
              <a:rPr lang="en-US" sz="1300" b="1" dirty="0">
                <a:solidFill>
                  <a:srgbClr val="FF0000"/>
                </a:solidFill>
              </a:rPr>
              <a:t>increases.</a:t>
            </a:r>
          </a:p>
          <a:p>
            <a:endParaRPr lang="en-US" sz="1300" b="1" dirty="0">
              <a:solidFill>
                <a:srgbClr val="FF0000"/>
              </a:solidFill>
            </a:endParaRPr>
          </a:p>
        </p:txBody>
      </p:sp>
      <p:pic>
        <p:nvPicPr>
          <p:cNvPr id="6" name="Picture 5" descr="A picture containing text, screenshot, line, font&#10;&#10;Description automatically generated">
            <a:extLst>
              <a:ext uri="{FF2B5EF4-FFF2-40B4-BE49-F238E27FC236}">
                <a16:creationId xmlns:a16="http://schemas.microsoft.com/office/drawing/2014/main" id="{432A7DC5-CABC-4EB3-C9CB-BB744D7C513D}"/>
              </a:ext>
            </a:extLst>
          </p:cNvPr>
          <p:cNvPicPr>
            <a:picLocks noChangeAspect="1"/>
          </p:cNvPicPr>
          <p:nvPr/>
        </p:nvPicPr>
        <p:blipFill>
          <a:blip r:embed="rId5"/>
          <a:stretch>
            <a:fillRect/>
          </a:stretch>
        </p:blipFill>
        <p:spPr>
          <a:xfrm>
            <a:off x="469825" y="679532"/>
            <a:ext cx="5199138" cy="3748287"/>
          </a:xfrm>
          <a:prstGeom prst="rect">
            <a:avLst/>
          </a:prstGeom>
          <a:ln>
            <a:solidFill>
              <a:schemeClr val="tx1"/>
            </a:solidFill>
          </a:ln>
        </p:spPr>
      </p:pic>
    </p:spTree>
    <p:extLst>
      <p:ext uri="{BB962C8B-B14F-4D97-AF65-F5344CB8AC3E}">
        <p14:creationId xmlns:p14="http://schemas.microsoft.com/office/powerpoint/2010/main" val="3891849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graphics, electric blue, screenshot, graphic design">
            <a:extLst>
              <a:ext uri="{FF2B5EF4-FFF2-40B4-BE49-F238E27FC236}">
                <a16:creationId xmlns:a16="http://schemas.microsoft.com/office/drawing/2014/main" id="{4710E2B1-A2B6-492A-8FC4-74CCB1996F8B}"/>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4" name="Oval 3">
            <a:extLst>
              <a:ext uri="{FF2B5EF4-FFF2-40B4-BE49-F238E27FC236}">
                <a16:creationId xmlns:a16="http://schemas.microsoft.com/office/drawing/2014/main" id="{384DDD19-0857-65E7-EE30-838C279AD066}"/>
              </a:ext>
            </a:extLst>
          </p:cNvPr>
          <p:cNvSpPr/>
          <p:nvPr/>
        </p:nvSpPr>
        <p:spPr>
          <a:xfrm>
            <a:off x="6352036" y="100382"/>
            <a:ext cx="1671184" cy="807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steering wheel angle</a:t>
            </a:r>
          </a:p>
        </p:txBody>
      </p:sp>
      <p:pic>
        <p:nvPicPr>
          <p:cNvPr id="6" name="Picture 5" descr="A picture containing text, screenshot, line, plot&#10;&#10;Description automatically generated">
            <a:extLst>
              <a:ext uri="{FF2B5EF4-FFF2-40B4-BE49-F238E27FC236}">
                <a16:creationId xmlns:a16="http://schemas.microsoft.com/office/drawing/2014/main" id="{2B593643-63F2-B95C-C21F-5945891235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18" t="3027" r="8635" b="2195"/>
          <a:stretch/>
        </p:blipFill>
        <p:spPr bwMode="auto">
          <a:xfrm>
            <a:off x="1" y="1016905"/>
            <a:ext cx="4966636" cy="3109690"/>
          </a:xfrm>
          <a:prstGeom prst="rect">
            <a:avLst/>
          </a:prstGeom>
          <a:ln>
            <a:noFill/>
          </a:ln>
          <a:extLst>
            <a:ext uri="{53640926-AAD7-44D8-BBD7-CCE9431645EC}">
              <a14:shadowObscured xmlns:a14="http://schemas.microsoft.com/office/drawing/2010/main"/>
            </a:ext>
          </a:extLst>
        </p:spPr>
      </p:pic>
      <p:pic>
        <p:nvPicPr>
          <p:cNvPr id="7" name="Picture 6" descr="A graph with a red line&#10;&#10;Description automatically generated with low confidence">
            <a:extLst>
              <a:ext uri="{FF2B5EF4-FFF2-40B4-BE49-F238E27FC236}">
                <a16:creationId xmlns:a16="http://schemas.microsoft.com/office/drawing/2014/main" id="{B9A99180-632A-F6EE-3CCF-3E9B360792E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674" r="8312" b="3664"/>
          <a:stretch/>
        </p:blipFill>
        <p:spPr>
          <a:xfrm>
            <a:off x="4966637" y="907977"/>
            <a:ext cx="4090737" cy="3109689"/>
          </a:xfrm>
          <a:prstGeom prst="rect">
            <a:avLst/>
          </a:prstGeom>
        </p:spPr>
      </p:pic>
      <p:sp>
        <p:nvSpPr>
          <p:cNvPr id="9" name="TextBox 8">
            <a:extLst>
              <a:ext uri="{FF2B5EF4-FFF2-40B4-BE49-F238E27FC236}">
                <a16:creationId xmlns:a16="http://schemas.microsoft.com/office/drawing/2014/main" id="{D50D730B-62DA-CAA4-5E09-F7F19F58918A}"/>
              </a:ext>
            </a:extLst>
          </p:cNvPr>
          <p:cNvSpPr txBox="1"/>
          <p:nvPr/>
        </p:nvSpPr>
        <p:spPr>
          <a:xfrm>
            <a:off x="1135781" y="4332889"/>
            <a:ext cx="6887439" cy="323165"/>
          </a:xfrm>
          <a:prstGeom prst="rect">
            <a:avLst/>
          </a:prstGeom>
          <a:noFill/>
        </p:spPr>
        <p:txBody>
          <a:bodyPr wrap="square" rtlCol="0">
            <a:spAutoFit/>
          </a:bodyPr>
          <a:lstStyle/>
          <a:p>
            <a:r>
              <a:rPr lang="en-US" sz="1500" b="1" dirty="0">
                <a:solidFill>
                  <a:schemeClr val="tx1"/>
                </a:solidFill>
              </a:rPr>
              <a:t>Total resistance torque </a:t>
            </a:r>
            <a:r>
              <a:rPr lang="en-US" sz="1500" b="1" dirty="0">
                <a:solidFill>
                  <a:srgbClr val="FF0000"/>
                </a:solidFill>
              </a:rPr>
              <a:t>increases </a:t>
            </a:r>
            <a:r>
              <a:rPr lang="en-US" sz="1500" b="1" dirty="0">
                <a:solidFill>
                  <a:schemeClr val="tx1"/>
                </a:solidFill>
              </a:rPr>
              <a:t>when steering wheel angle </a:t>
            </a:r>
            <a:r>
              <a:rPr lang="en-US" sz="1500" b="1" dirty="0">
                <a:solidFill>
                  <a:srgbClr val="FF0000"/>
                </a:solidFill>
              </a:rPr>
              <a:t>increases.</a:t>
            </a:r>
          </a:p>
        </p:txBody>
      </p:sp>
    </p:spTree>
    <p:extLst>
      <p:ext uri="{BB962C8B-B14F-4D97-AF65-F5344CB8AC3E}">
        <p14:creationId xmlns:p14="http://schemas.microsoft.com/office/powerpoint/2010/main" val="1021058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VI/ CONCLUSION AND FUTURE PLAN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407219" y="1219576"/>
            <a:ext cx="8329561" cy="2878993"/>
          </a:xfrm>
          <a:prstGeom prst="rect">
            <a:avLst/>
          </a:prstGeom>
          <a:noFill/>
        </p:spPr>
        <p:txBody>
          <a:bodyPr wrap="square">
            <a:spAutoFit/>
          </a:bodyPr>
          <a:lstStyle/>
          <a:p>
            <a:pPr marL="285750" marR="0" indent="-285750">
              <a:lnSpc>
                <a:spcPct val="200000"/>
              </a:lnSpc>
              <a:spcBef>
                <a:spcPts val="0"/>
              </a:spcBef>
              <a:spcAft>
                <a:spcPts val="800"/>
              </a:spcAft>
              <a:buFont typeface="Arial" panose="020B0604020202020204" pitchFamily="34" charset="0"/>
              <a:buChar char="•"/>
            </a:pPr>
            <a:r>
              <a:rPr lang="en-US" sz="1800" dirty="0">
                <a:effectLst/>
                <a:latin typeface="+mn-lt"/>
                <a:ea typeface="DengXian" panose="02010600030101010101" pitchFamily="2" charset="-122"/>
                <a:cs typeface="Times New Roman" panose="02020603050405020304" pitchFamily="18" charset="0"/>
              </a:rPr>
              <a:t>Through all the figures mentioned above, we can conclude that wheel alignment has the </a:t>
            </a:r>
            <a:r>
              <a:rPr lang="en-US" sz="1800" b="1" dirty="0">
                <a:effectLst/>
                <a:latin typeface="+mn-lt"/>
                <a:ea typeface="DengXian" panose="02010600030101010101" pitchFamily="2" charset="-122"/>
                <a:cs typeface="Times New Roman" panose="02020603050405020304" pitchFamily="18" charset="0"/>
              </a:rPr>
              <a:t>huge impact on the total steering resistance torque </a:t>
            </a:r>
            <a:r>
              <a:rPr lang="en-US" sz="1800" dirty="0">
                <a:effectLst/>
                <a:latin typeface="+mn-lt"/>
                <a:ea typeface="DengXian" panose="02010600030101010101" pitchFamily="2" charset="-122"/>
                <a:cs typeface="Times New Roman" panose="02020603050405020304" pitchFamily="18" charset="0"/>
              </a:rPr>
              <a:t>in collaboration with vehicle mass and vehicle speed.</a:t>
            </a:r>
          </a:p>
          <a:p>
            <a:pPr marL="285750" marR="0" indent="-285750">
              <a:lnSpc>
                <a:spcPct val="200000"/>
              </a:lnSpc>
              <a:spcBef>
                <a:spcPts val="0"/>
              </a:spcBef>
              <a:spcAft>
                <a:spcPts val="800"/>
              </a:spcAft>
              <a:buFont typeface="Arial" panose="020B0604020202020204" pitchFamily="34" charset="0"/>
              <a:buChar char="•"/>
            </a:pPr>
            <a:r>
              <a:rPr lang="en-US" sz="1800" dirty="0">
                <a:effectLst/>
                <a:latin typeface="+mn-lt"/>
                <a:ea typeface="DengXian" panose="02010600030101010101" pitchFamily="2" charset="-122"/>
                <a:cs typeface="Times New Roman" panose="02020603050405020304" pitchFamily="18" charset="0"/>
              </a:rPr>
              <a:t>In the future, it is recommended to develop this steering mechanism model and going further to simulate different situations.</a:t>
            </a:r>
          </a:p>
        </p:txBody>
      </p:sp>
      <p:pic>
        <p:nvPicPr>
          <p:cNvPr id="5" name="Picture 4" descr="A picture containing graphics, electric blue, screenshot, graphic design">
            <a:extLst>
              <a:ext uri="{FF2B5EF4-FFF2-40B4-BE49-F238E27FC236}">
                <a16:creationId xmlns:a16="http://schemas.microsoft.com/office/drawing/2014/main" id="{0739A21D-2119-314B-8361-FC6DDF41CCC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4181411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218842"/>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VII/ References: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357168" y="682983"/>
            <a:ext cx="8329561" cy="4103431"/>
          </a:xfrm>
          <a:prstGeom prst="rect">
            <a:avLst/>
          </a:prstGeom>
          <a:noFill/>
        </p:spPr>
        <p:txBody>
          <a:bodyPr wrap="square">
            <a:spAutoFit/>
          </a:bodyPr>
          <a:lstStyle/>
          <a:p>
            <a:pPr marL="342900" marR="0" lvl="0" indent="-342900">
              <a:lnSpc>
                <a:spcPct val="200000"/>
              </a:lnSpc>
              <a:spcBef>
                <a:spcPts val="0"/>
              </a:spcBef>
              <a:spcAft>
                <a:spcPts val="0"/>
              </a:spcAft>
              <a:buFont typeface="+mj-lt"/>
              <a:buAutoNum type="arabicPeriod"/>
            </a:pPr>
            <a:r>
              <a:rPr lang="en-US" sz="1100" dirty="0" err="1">
                <a:effectLst/>
                <a:latin typeface="+mn-lt"/>
                <a:ea typeface="Times New Roman" panose="02020603050405020304" pitchFamily="18" charset="0"/>
              </a:rPr>
              <a:t>Jazar</a:t>
            </a:r>
            <a:r>
              <a:rPr lang="en-US" sz="1100" dirty="0">
                <a:effectLst/>
                <a:latin typeface="+mn-lt"/>
                <a:ea typeface="Times New Roman" panose="02020603050405020304" pitchFamily="18" charset="0"/>
              </a:rPr>
              <a:t>, R. N. (2017). </a:t>
            </a:r>
            <a:r>
              <a:rPr lang="en-US" sz="1100" i="1" dirty="0">
                <a:effectLst/>
                <a:latin typeface="+mn-lt"/>
                <a:ea typeface="Times New Roman" panose="02020603050405020304" pitchFamily="18" charset="0"/>
              </a:rPr>
              <a:t>Vehicle Dynamics: Theory and Application</a:t>
            </a:r>
            <a:r>
              <a:rPr lang="en-US" sz="1100" dirty="0">
                <a:effectLst/>
                <a:latin typeface="+mn-lt"/>
                <a:ea typeface="Times New Roman" panose="02020603050405020304" pitchFamily="18" charset="0"/>
              </a:rPr>
              <a:t> (3rd ed. 2017). Springer.</a:t>
            </a:r>
          </a:p>
          <a:p>
            <a:pPr marL="342900" marR="0" lvl="0" indent="-342900">
              <a:lnSpc>
                <a:spcPct val="200000"/>
              </a:lnSpc>
              <a:spcBef>
                <a:spcPts val="0"/>
              </a:spcBef>
              <a:spcAft>
                <a:spcPts val="0"/>
              </a:spcAft>
              <a:buFont typeface="+mj-lt"/>
              <a:buAutoNum type="arabicPeriod"/>
            </a:pPr>
            <a:r>
              <a:rPr lang="en-US" sz="1100" dirty="0" err="1">
                <a:effectLst/>
                <a:latin typeface="+mn-lt"/>
                <a:ea typeface="Times New Roman" panose="02020603050405020304" pitchFamily="18" charset="0"/>
              </a:rPr>
              <a:t>Lenzo</a:t>
            </a:r>
            <a:r>
              <a:rPr lang="en-US" sz="1100" dirty="0">
                <a:effectLst/>
                <a:latin typeface="+mn-lt"/>
                <a:ea typeface="Times New Roman" panose="02020603050405020304" pitchFamily="18" charset="0"/>
              </a:rPr>
              <a:t>, B. (2021). </a:t>
            </a:r>
            <a:r>
              <a:rPr lang="en-US" sz="1100" i="1" dirty="0">
                <a:effectLst/>
                <a:latin typeface="+mn-lt"/>
                <a:ea typeface="Times New Roman" panose="02020603050405020304" pitchFamily="18" charset="0"/>
              </a:rPr>
              <a:t>Vehicle Dynamics: Fundamentals and Ultimate Trends (CISM International Centre for Mechanical Sciences, 603)</a:t>
            </a:r>
            <a:r>
              <a:rPr lang="en-US" sz="1100" dirty="0">
                <a:effectLst/>
                <a:latin typeface="+mn-lt"/>
                <a:ea typeface="Times New Roman" panose="02020603050405020304" pitchFamily="18" charset="0"/>
              </a:rPr>
              <a:t> (1st ed. 2022). Springer.</a:t>
            </a:r>
          </a:p>
          <a:p>
            <a:pPr marL="342900" marR="0" lvl="0" indent="-342900">
              <a:lnSpc>
                <a:spcPct val="200000"/>
              </a:lnSpc>
              <a:spcBef>
                <a:spcPts val="0"/>
              </a:spcBef>
              <a:spcAft>
                <a:spcPts val="0"/>
              </a:spcAft>
              <a:buFont typeface="+mj-lt"/>
              <a:buAutoNum type="arabicPeriod"/>
            </a:pPr>
            <a:r>
              <a:rPr lang="en-US" sz="1100" dirty="0" err="1">
                <a:effectLst/>
                <a:latin typeface="+mn-lt"/>
                <a:ea typeface="Times New Roman" panose="02020603050405020304" pitchFamily="18" charset="0"/>
              </a:rPr>
              <a:t>Cossalter</a:t>
            </a:r>
            <a:r>
              <a:rPr lang="en-US" sz="1100" dirty="0">
                <a:effectLst/>
                <a:latin typeface="+mn-lt"/>
                <a:ea typeface="Times New Roman" panose="02020603050405020304" pitchFamily="18" charset="0"/>
              </a:rPr>
              <a:t>, V. (2006). </a:t>
            </a:r>
            <a:r>
              <a:rPr lang="en-US" sz="1100" i="1" dirty="0">
                <a:effectLst/>
                <a:latin typeface="+mn-lt"/>
                <a:ea typeface="Times New Roman" panose="02020603050405020304" pitchFamily="18" charset="0"/>
              </a:rPr>
              <a:t>Motorcycle Dynamics</a:t>
            </a:r>
            <a:r>
              <a:rPr lang="en-US" sz="1100" dirty="0">
                <a:effectLst/>
                <a:latin typeface="+mn-lt"/>
                <a:ea typeface="Times New Roman" panose="02020603050405020304" pitchFamily="18" charset="0"/>
              </a:rPr>
              <a:t> (2nd ed.). Lulu.com.</a:t>
            </a:r>
          </a:p>
          <a:p>
            <a:pPr marL="342900" marR="0" lvl="0" indent="-342900">
              <a:lnSpc>
                <a:spcPct val="200000"/>
              </a:lnSpc>
              <a:spcBef>
                <a:spcPts val="0"/>
              </a:spcBef>
              <a:spcAft>
                <a:spcPts val="0"/>
              </a:spcAft>
              <a:buFont typeface="+mj-lt"/>
              <a:buAutoNum type="arabicPeriod"/>
            </a:pPr>
            <a:r>
              <a:rPr lang="en-US" sz="1100" dirty="0" err="1">
                <a:effectLst/>
                <a:latin typeface="+mn-lt"/>
                <a:ea typeface="Times New Roman" panose="02020603050405020304" pitchFamily="18" charset="0"/>
              </a:rPr>
              <a:t>Reimpell</a:t>
            </a:r>
            <a:r>
              <a:rPr lang="en-US" sz="1100" dirty="0">
                <a:effectLst/>
                <a:latin typeface="+mn-lt"/>
                <a:ea typeface="Times New Roman" panose="02020603050405020304" pitchFamily="18" charset="0"/>
              </a:rPr>
              <a:t>, J., Stoll, H., </a:t>
            </a:r>
            <a:r>
              <a:rPr lang="en-US" sz="1100" dirty="0" err="1">
                <a:effectLst/>
                <a:latin typeface="+mn-lt"/>
                <a:ea typeface="Times New Roman" panose="02020603050405020304" pitchFamily="18" charset="0"/>
              </a:rPr>
              <a:t>Betzler</a:t>
            </a:r>
            <a:r>
              <a:rPr lang="en-US" sz="1100" dirty="0">
                <a:effectLst/>
                <a:latin typeface="+mn-lt"/>
                <a:ea typeface="Times New Roman" panose="02020603050405020304" pitchFamily="18" charset="0"/>
              </a:rPr>
              <a:t>, J. W., &amp; Engineers, S. O. A. (2022). </a:t>
            </a:r>
            <a:r>
              <a:rPr lang="en-US" sz="1100" i="1" dirty="0">
                <a:effectLst/>
                <a:latin typeface="+mn-lt"/>
                <a:ea typeface="Times New Roman" panose="02020603050405020304" pitchFamily="18" charset="0"/>
              </a:rPr>
              <a:t>The Automotive Chassis: Engineering Principles</a:t>
            </a:r>
            <a:r>
              <a:rPr lang="en-US" sz="1100" dirty="0">
                <a:effectLst/>
                <a:latin typeface="+mn-lt"/>
                <a:ea typeface="Times New Roman" panose="02020603050405020304" pitchFamily="18" charset="0"/>
              </a:rPr>
              <a:t> (2nd ed.). Society of Automotive Engineers.</a:t>
            </a:r>
          </a:p>
          <a:p>
            <a:pPr marL="342900" marR="0" lvl="0" indent="-342900">
              <a:lnSpc>
                <a:spcPct val="200000"/>
              </a:lnSpc>
              <a:spcBef>
                <a:spcPts val="0"/>
              </a:spcBef>
              <a:spcAft>
                <a:spcPts val="0"/>
              </a:spcAft>
              <a:buFont typeface="+mj-lt"/>
              <a:buAutoNum type="arabicPeriod"/>
            </a:pPr>
            <a:r>
              <a:rPr lang="en-US" sz="1100" dirty="0">
                <a:effectLst/>
                <a:latin typeface="+mn-lt"/>
                <a:ea typeface="Times New Roman" panose="02020603050405020304" pitchFamily="18" charset="0"/>
              </a:rPr>
              <a:t>American Association of State Highway and Transportation Officials. (2022). </a:t>
            </a:r>
            <a:r>
              <a:rPr lang="en-US" sz="1100" i="1" dirty="0">
                <a:effectLst/>
                <a:latin typeface="+mn-lt"/>
                <a:ea typeface="Times New Roman" panose="02020603050405020304" pitchFamily="18" charset="0"/>
              </a:rPr>
              <a:t>A Policy on Geometric Design of Highways and Streets 2011</a:t>
            </a:r>
            <a:r>
              <a:rPr lang="en-US" sz="1100" dirty="0">
                <a:effectLst/>
                <a:latin typeface="+mn-lt"/>
                <a:ea typeface="Times New Roman" panose="02020603050405020304" pitchFamily="18" charset="0"/>
              </a:rPr>
              <a:t> (6th ed.). Amer Assn of State Hwy.</a:t>
            </a:r>
          </a:p>
          <a:p>
            <a:pPr marL="342900" marR="0" lvl="0" indent="-342900">
              <a:lnSpc>
                <a:spcPct val="200000"/>
              </a:lnSpc>
              <a:spcBef>
                <a:spcPts val="0"/>
              </a:spcBef>
              <a:spcAft>
                <a:spcPts val="0"/>
              </a:spcAft>
              <a:buFont typeface="+mj-lt"/>
              <a:buAutoNum type="arabicPeriod"/>
            </a:pPr>
            <a:r>
              <a:rPr lang="en-US" sz="1100" dirty="0">
                <a:effectLst/>
                <a:latin typeface="+mn-lt"/>
                <a:ea typeface="Times New Roman" panose="02020603050405020304" pitchFamily="18" charset="0"/>
              </a:rPr>
              <a:t>Wikipedia contributors. (2022, September 13). </a:t>
            </a:r>
            <a:r>
              <a:rPr lang="en-US" sz="1100" i="1" dirty="0">
                <a:effectLst/>
                <a:latin typeface="+mn-lt"/>
                <a:ea typeface="Times New Roman" panose="02020603050405020304" pitchFamily="18" charset="0"/>
              </a:rPr>
              <a:t>Vehicle dynamics</a:t>
            </a:r>
            <a:r>
              <a:rPr lang="en-US" sz="1100" dirty="0">
                <a:effectLst/>
                <a:latin typeface="+mn-lt"/>
                <a:ea typeface="Times New Roman" panose="02020603050405020304" pitchFamily="18" charset="0"/>
              </a:rPr>
              <a:t>. Wikipedia. https://en.wikipedia.org/wiki/Vehicle_dynamics</a:t>
            </a:r>
          </a:p>
          <a:p>
            <a:pPr marL="342900" marR="0" lvl="0" indent="-342900">
              <a:lnSpc>
                <a:spcPct val="200000"/>
              </a:lnSpc>
              <a:spcBef>
                <a:spcPts val="0"/>
              </a:spcBef>
              <a:spcAft>
                <a:spcPts val="0"/>
              </a:spcAft>
              <a:buFont typeface="+mj-lt"/>
              <a:buAutoNum type="arabicPeriod"/>
            </a:pPr>
            <a:r>
              <a:rPr lang="en-US" sz="1100" dirty="0" err="1">
                <a:effectLst/>
                <a:latin typeface="+mn-lt"/>
                <a:ea typeface="Times New Roman" panose="02020603050405020304" pitchFamily="18" charset="0"/>
              </a:rPr>
              <a:t>Pauwelussen</a:t>
            </a:r>
            <a:r>
              <a:rPr lang="en-US" sz="1100" dirty="0">
                <a:effectLst/>
                <a:latin typeface="+mn-lt"/>
                <a:ea typeface="Times New Roman" panose="02020603050405020304" pitchFamily="18" charset="0"/>
              </a:rPr>
              <a:t>, J. (2014). </a:t>
            </a:r>
            <a:r>
              <a:rPr lang="en-US" sz="1100" i="1" dirty="0">
                <a:effectLst/>
                <a:latin typeface="+mn-lt"/>
                <a:ea typeface="Times New Roman" panose="02020603050405020304" pitchFamily="18" charset="0"/>
              </a:rPr>
              <a:t>Essentials of Vehicle Dynamics</a:t>
            </a:r>
            <a:r>
              <a:rPr lang="en-US" sz="1100" dirty="0">
                <a:effectLst/>
                <a:latin typeface="+mn-lt"/>
                <a:ea typeface="Times New Roman" panose="02020603050405020304" pitchFamily="18" charset="0"/>
              </a:rPr>
              <a:t> (1st ed.). Butterworth-Heinemann.</a:t>
            </a:r>
          </a:p>
          <a:p>
            <a:pPr marL="57150" marR="0">
              <a:lnSpc>
                <a:spcPct val="200000"/>
              </a:lnSpc>
              <a:spcBef>
                <a:spcPts val="0"/>
              </a:spcBef>
              <a:spcAft>
                <a:spcPts val="0"/>
              </a:spcAft>
            </a:pPr>
            <a:r>
              <a:rPr lang="en-US" sz="1100" dirty="0">
                <a:effectLst/>
                <a:latin typeface="+mn-lt"/>
                <a:ea typeface="Times New Roman" panose="02020603050405020304" pitchFamily="18" charset="0"/>
              </a:rPr>
              <a:t>Hu, C. H. (2008). Modeling and Simulation of Automotive Electric Power Steering System. </a:t>
            </a:r>
            <a:r>
              <a:rPr lang="en-US" sz="1100" i="1" dirty="0">
                <a:effectLst/>
                <a:latin typeface="+mn-lt"/>
                <a:ea typeface="Times New Roman" panose="02020603050405020304" pitchFamily="18" charset="0"/>
              </a:rPr>
              <a:t>2008 Second International Symposium on Intelligent Information Technology Application</a:t>
            </a:r>
            <a:r>
              <a:rPr lang="en-US" sz="1100" dirty="0">
                <a:effectLst/>
                <a:latin typeface="+mn-lt"/>
                <a:ea typeface="Times New Roman" panose="02020603050405020304" pitchFamily="18" charset="0"/>
              </a:rPr>
              <a:t>. https://doi.org/10.1109/iita.2008.51</a:t>
            </a:r>
          </a:p>
        </p:txBody>
      </p:sp>
      <p:pic>
        <p:nvPicPr>
          <p:cNvPr id="5" name="Picture 4" descr="A picture containing graphics, electric blue, screenshot, graphic design">
            <a:extLst>
              <a:ext uri="{FF2B5EF4-FFF2-40B4-BE49-F238E27FC236}">
                <a16:creationId xmlns:a16="http://schemas.microsoft.com/office/drawing/2014/main" id="{0739A21D-2119-314B-8361-FC6DDF41CCC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747924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86"/>
        <p:cNvGrpSpPr/>
        <p:nvPr/>
      </p:nvGrpSpPr>
      <p:grpSpPr>
        <a:xfrm>
          <a:off x="0" y="0"/>
          <a:ext cx="0" cy="0"/>
          <a:chOff x="0" y="0"/>
          <a:chExt cx="0" cy="0"/>
        </a:xfrm>
      </p:grpSpPr>
      <p:sp>
        <p:nvSpPr>
          <p:cNvPr id="2" name="TextBox 1">
            <a:extLst>
              <a:ext uri="{FF2B5EF4-FFF2-40B4-BE49-F238E27FC236}">
                <a16:creationId xmlns:a16="http://schemas.microsoft.com/office/drawing/2014/main" id="{8428F64F-9F07-02A8-886B-20C033B16CF6}"/>
              </a:ext>
            </a:extLst>
          </p:cNvPr>
          <p:cNvSpPr txBox="1"/>
          <p:nvPr/>
        </p:nvSpPr>
        <p:spPr>
          <a:xfrm>
            <a:off x="2611790" y="2063918"/>
            <a:ext cx="4993610" cy="1015663"/>
          </a:xfrm>
          <a:prstGeom prst="rect">
            <a:avLst/>
          </a:prstGeom>
          <a:noFill/>
        </p:spPr>
        <p:txBody>
          <a:bodyPr wrap="square" rtlCol="0">
            <a:spAutoFit/>
          </a:bodyPr>
          <a:lstStyle/>
          <a:p>
            <a:r>
              <a:rPr lang="en-US" sz="6000" b="1" dirty="0">
                <a:solidFill>
                  <a:schemeClr val="bg1"/>
                </a:solidFill>
              </a:rPr>
              <a:t>Thank You</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36784" y="72584"/>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5" name="Oval 4">
            <a:extLst>
              <a:ext uri="{FF2B5EF4-FFF2-40B4-BE49-F238E27FC236}">
                <a16:creationId xmlns:a16="http://schemas.microsoft.com/office/drawing/2014/main" id="{54BFA142-FA2F-23B4-3CE1-95FAAC26EAFE}"/>
              </a:ext>
            </a:extLst>
          </p:cNvPr>
          <p:cNvSpPr/>
          <p:nvPr/>
        </p:nvSpPr>
        <p:spPr>
          <a:xfrm>
            <a:off x="6195373" y="-73041"/>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speed</a:t>
            </a:r>
          </a:p>
        </p:txBody>
      </p:sp>
      <p:pic>
        <p:nvPicPr>
          <p:cNvPr id="6" name="Picture 5" descr="A picture containing graphics, electric blue, screenshot, graphic design">
            <a:extLst>
              <a:ext uri="{FF2B5EF4-FFF2-40B4-BE49-F238E27FC236}">
                <a16:creationId xmlns:a16="http://schemas.microsoft.com/office/drawing/2014/main" id="{022AC365-A435-4670-0C54-3204036A432F}"/>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11" name="TextBox 10">
            <a:extLst>
              <a:ext uri="{FF2B5EF4-FFF2-40B4-BE49-F238E27FC236}">
                <a16:creationId xmlns:a16="http://schemas.microsoft.com/office/drawing/2014/main" id="{26CB2398-3B47-2AC9-77AC-CDEA734C8FE5}"/>
              </a:ext>
            </a:extLst>
          </p:cNvPr>
          <p:cNvSpPr txBox="1"/>
          <p:nvPr/>
        </p:nvSpPr>
        <p:spPr>
          <a:xfrm>
            <a:off x="1950024" y="4367040"/>
            <a:ext cx="6329272" cy="307777"/>
          </a:xfrm>
          <a:prstGeom prst="rect">
            <a:avLst/>
          </a:prstGeom>
          <a:noFill/>
        </p:spPr>
        <p:txBody>
          <a:bodyPr wrap="square" rtlCol="0">
            <a:spAutoFit/>
          </a:bodyPr>
          <a:lstStyle/>
          <a:p>
            <a:r>
              <a:rPr lang="en-US" b="1" dirty="0">
                <a:solidFill>
                  <a:schemeClr val="tx1"/>
                </a:solidFill>
              </a:rPr>
              <a:t>Total resistance torque </a:t>
            </a:r>
            <a:r>
              <a:rPr lang="en-US" b="1" dirty="0">
                <a:solidFill>
                  <a:srgbClr val="FF0000"/>
                </a:solidFill>
              </a:rPr>
              <a:t>decreases </a:t>
            </a:r>
            <a:r>
              <a:rPr lang="en-US" b="1" dirty="0">
                <a:solidFill>
                  <a:schemeClr val="tx1"/>
                </a:solidFill>
              </a:rPr>
              <a:t>when vehicle speed </a:t>
            </a:r>
            <a:r>
              <a:rPr lang="en-US" b="1" dirty="0">
                <a:solidFill>
                  <a:srgbClr val="FF0000"/>
                </a:solidFill>
              </a:rPr>
              <a:t>increase</a:t>
            </a:r>
          </a:p>
        </p:txBody>
      </p:sp>
      <p:pic>
        <p:nvPicPr>
          <p:cNvPr id="3" name="Picture 2" descr="A picture containing text, screenshot, line, plot&#10;&#10;Description automatically generated">
            <a:extLst>
              <a:ext uri="{FF2B5EF4-FFF2-40B4-BE49-F238E27FC236}">
                <a16:creationId xmlns:a16="http://schemas.microsoft.com/office/drawing/2014/main" id="{19279222-E435-3638-118D-479DECAB48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2" r="4600" b="2710"/>
          <a:stretch/>
        </p:blipFill>
        <p:spPr bwMode="auto">
          <a:xfrm>
            <a:off x="-1" y="732265"/>
            <a:ext cx="5471491" cy="3586287"/>
          </a:xfrm>
          <a:prstGeom prst="rect">
            <a:avLst/>
          </a:prstGeom>
          <a:ln>
            <a:noFill/>
          </a:ln>
          <a:extLst>
            <a:ext uri="{53640926-AAD7-44D8-BBD7-CCE9431645EC}">
              <a14:shadowObscured xmlns:a14="http://schemas.microsoft.com/office/drawing/2010/main"/>
            </a:ext>
          </a:extLst>
        </p:spPr>
      </p:pic>
      <p:pic>
        <p:nvPicPr>
          <p:cNvPr id="7" name="Picture 6" descr="A picture containing diagram, text, screenshot, colorfulness&#10;&#10;Description automatically generated">
            <a:extLst>
              <a:ext uri="{FF2B5EF4-FFF2-40B4-BE49-F238E27FC236}">
                <a16:creationId xmlns:a16="http://schemas.microsoft.com/office/drawing/2014/main" id="{891BBDFF-B0CB-C945-3721-F3E304D63FB5}"/>
              </a:ext>
            </a:extLst>
          </p:cNvPr>
          <p:cNvPicPr>
            <a:picLocks noChangeAspect="1"/>
          </p:cNvPicPr>
          <p:nvPr/>
        </p:nvPicPr>
        <p:blipFill rotWithShape="1">
          <a:blip r:embed="rId5"/>
          <a:srcRect l="5845" t="3303"/>
          <a:stretch/>
        </p:blipFill>
        <p:spPr bwMode="auto">
          <a:xfrm>
            <a:off x="5267739" y="1122287"/>
            <a:ext cx="3726998" cy="2806242"/>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234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946906-B225-D9BF-32A1-E11780F1E1C9}"/>
              </a:ext>
            </a:extLst>
          </p:cNvPr>
          <p:cNvGrpSpPr/>
          <p:nvPr/>
        </p:nvGrpSpPr>
        <p:grpSpPr>
          <a:xfrm>
            <a:off x="1163754" y="1353753"/>
            <a:ext cx="6372827" cy="2559320"/>
            <a:chOff x="1327383" y="1320064"/>
            <a:chExt cx="6372827" cy="2559320"/>
          </a:xfrm>
        </p:grpSpPr>
        <p:pic>
          <p:nvPicPr>
            <p:cNvPr id="1026" name="Picture 2" descr="Camber – Geometry Explained – Suspension Secrets">
              <a:extLst>
                <a:ext uri="{FF2B5EF4-FFF2-40B4-BE49-F238E27FC236}">
                  <a16:creationId xmlns:a16="http://schemas.microsoft.com/office/drawing/2014/main" id="{BCF81AE4-B3A3-DA54-D695-45DB2222BB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87" t="47436" r="9701"/>
            <a:stretch/>
          </p:blipFill>
          <p:spPr bwMode="auto">
            <a:xfrm>
              <a:off x="1905801" y="1320064"/>
              <a:ext cx="5794409" cy="25033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9ABE09F-55E6-BB2F-20C9-6AA1822E499F}"/>
                </a:ext>
              </a:extLst>
            </p:cNvPr>
            <p:cNvSpPr/>
            <p:nvPr/>
          </p:nvSpPr>
          <p:spPr>
            <a:xfrm>
              <a:off x="1327383" y="3335556"/>
              <a:ext cx="1767138" cy="543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02243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4482C5F-1EB6-3E32-0D75-8E86EA6F3C6E}"/>
              </a:ext>
            </a:extLst>
          </p:cNvPr>
          <p:cNvGrpSpPr/>
          <p:nvPr/>
        </p:nvGrpSpPr>
        <p:grpSpPr>
          <a:xfrm>
            <a:off x="5943303" y="1286795"/>
            <a:ext cx="3108883" cy="2741393"/>
            <a:chOff x="5321466" y="1258874"/>
            <a:chExt cx="3108883" cy="2741393"/>
          </a:xfrm>
        </p:grpSpPr>
        <p:grpSp>
          <p:nvGrpSpPr>
            <p:cNvPr id="22" name="Group 21">
              <a:extLst>
                <a:ext uri="{FF2B5EF4-FFF2-40B4-BE49-F238E27FC236}">
                  <a16:creationId xmlns:a16="http://schemas.microsoft.com/office/drawing/2014/main" id="{F8863682-AD7F-5283-C611-096A62CCDA85}"/>
                </a:ext>
              </a:extLst>
            </p:cNvPr>
            <p:cNvGrpSpPr/>
            <p:nvPr/>
          </p:nvGrpSpPr>
          <p:grpSpPr>
            <a:xfrm>
              <a:off x="5321466" y="1258874"/>
              <a:ext cx="3108883" cy="2741393"/>
              <a:chOff x="5321466" y="1258874"/>
              <a:chExt cx="3108883" cy="2741393"/>
            </a:xfrm>
          </p:grpSpPr>
          <p:grpSp>
            <p:nvGrpSpPr>
              <p:cNvPr id="19" name="Group 18">
                <a:extLst>
                  <a:ext uri="{FF2B5EF4-FFF2-40B4-BE49-F238E27FC236}">
                    <a16:creationId xmlns:a16="http://schemas.microsoft.com/office/drawing/2014/main" id="{A54010A4-0B28-E3D1-3C6F-5E084FD85719}"/>
                  </a:ext>
                </a:extLst>
              </p:cNvPr>
              <p:cNvGrpSpPr/>
              <p:nvPr/>
            </p:nvGrpSpPr>
            <p:grpSpPr>
              <a:xfrm>
                <a:off x="5321466" y="1258874"/>
                <a:ext cx="3108883" cy="2741393"/>
                <a:chOff x="5340494" y="1261734"/>
                <a:chExt cx="3108883" cy="2741393"/>
              </a:xfrm>
            </p:grpSpPr>
            <p:grpSp>
              <p:nvGrpSpPr>
                <p:cNvPr id="8" name="Group 7">
                  <a:extLst>
                    <a:ext uri="{FF2B5EF4-FFF2-40B4-BE49-F238E27FC236}">
                      <a16:creationId xmlns:a16="http://schemas.microsoft.com/office/drawing/2014/main" id="{2642E377-096C-ABEE-426E-E88E6A09EE25}"/>
                    </a:ext>
                  </a:extLst>
                </p:cNvPr>
                <p:cNvGrpSpPr/>
                <p:nvPr/>
              </p:nvGrpSpPr>
              <p:grpSpPr>
                <a:xfrm>
                  <a:off x="5340494" y="1261734"/>
                  <a:ext cx="3108883" cy="2741393"/>
                  <a:chOff x="5340494" y="1261734"/>
                  <a:chExt cx="3108883" cy="2741393"/>
                </a:xfrm>
              </p:grpSpPr>
              <p:pic>
                <p:nvPicPr>
                  <p:cNvPr id="5" name="Picture 4">
                    <a:extLst>
                      <a:ext uri="{FF2B5EF4-FFF2-40B4-BE49-F238E27FC236}">
                        <a16:creationId xmlns:a16="http://schemas.microsoft.com/office/drawing/2014/main" id="{EAF9765B-578B-9B7B-3719-DAF53E4A7BC4}"/>
                      </a:ext>
                    </a:extLst>
                  </p:cNvPr>
                  <p:cNvPicPr>
                    <a:picLocks noChangeAspect="1"/>
                  </p:cNvPicPr>
                  <p:nvPr/>
                </p:nvPicPr>
                <p:blipFill>
                  <a:blip r:embed="rId3"/>
                  <a:stretch>
                    <a:fillRect/>
                  </a:stretch>
                </p:blipFill>
                <p:spPr>
                  <a:xfrm>
                    <a:off x="5340494" y="1261734"/>
                    <a:ext cx="3108883" cy="2741393"/>
                  </a:xfrm>
                  <a:prstGeom prst="rect">
                    <a:avLst/>
                  </a:prstGeom>
                  <a:noFill/>
                  <a:ln>
                    <a:noFill/>
                  </a:ln>
                </p:spPr>
              </p:pic>
              <p:cxnSp>
                <p:nvCxnSpPr>
                  <p:cNvPr id="7" name="Straight Arrow Connector 6">
                    <a:extLst>
                      <a:ext uri="{FF2B5EF4-FFF2-40B4-BE49-F238E27FC236}">
                        <a16:creationId xmlns:a16="http://schemas.microsoft.com/office/drawing/2014/main" id="{96DFED75-45BC-4363-528D-EF6ED41A99A3}"/>
                      </a:ext>
                    </a:extLst>
                  </p:cNvPr>
                  <p:cNvCxnSpPr/>
                  <p:nvPr/>
                </p:nvCxnSpPr>
                <p:spPr>
                  <a:xfrm>
                    <a:off x="7271887" y="3821229"/>
                    <a:ext cx="6063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CB92E5E-4DF6-510F-FA31-4FB587E76FE6}"/>
                        </a:ext>
                      </a:extLst>
                    </p:cNvPr>
                    <p:cNvSpPr txBox="1"/>
                    <p:nvPr/>
                  </p:nvSpPr>
                  <p:spPr>
                    <a:xfrm>
                      <a:off x="6468020" y="1322946"/>
                      <a:ext cx="239236"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8" name="TextBox 17">
                      <a:extLst>
                        <a:ext uri="{FF2B5EF4-FFF2-40B4-BE49-F238E27FC236}">
                          <a16:creationId xmlns:a16="http://schemas.microsoft.com/office/drawing/2014/main" id="{5CB92E5E-4DF6-510F-FA31-4FB587E76FE6}"/>
                        </a:ext>
                      </a:extLst>
                    </p:cNvPr>
                    <p:cNvSpPr txBox="1">
                      <a:spLocks noRot="1" noChangeAspect="1" noMove="1" noResize="1" noEditPoints="1" noAdjustHandles="1" noChangeArrowheads="1" noChangeShapeType="1" noTextEdit="1"/>
                    </p:cNvSpPr>
                    <p:nvPr/>
                  </p:nvSpPr>
                  <p:spPr>
                    <a:xfrm>
                      <a:off x="6468020" y="1322946"/>
                      <a:ext cx="239236" cy="307777"/>
                    </a:xfrm>
                    <a:prstGeom prst="rect">
                      <a:avLst/>
                    </a:prstGeom>
                    <a:blipFill>
                      <a:blip r:embed="rId4"/>
                      <a:stretch>
                        <a:fillRect/>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D860D035-9B53-6B39-E39F-389BB2861E97}"/>
                  </a:ext>
                </a:extLst>
              </p:cNvPr>
              <p:cNvSpPr txBox="1"/>
              <p:nvPr/>
            </p:nvSpPr>
            <p:spPr>
              <a:xfrm>
                <a:off x="5600700" y="3500239"/>
                <a:ext cx="710628" cy="424281"/>
              </a:xfrm>
              <a:prstGeom prst="rect">
                <a:avLst/>
              </a:prstGeom>
              <a:solidFill>
                <a:schemeClr val="bg1"/>
              </a:solidFill>
            </p:spPr>
            <p:txBody>
              <a:bodyPr wrap="square" rtlCol="0">
                <a:spAutoFit/>
              </a:bodyPr>
              <a:lstStyle/>
              <a:p>
                <a:endParaRPr lang="en-US" dirty="0"/>
              </a:p>
            </p:txBody>
          </p:sp>
        </p:grpSp>
        <p:sp>
          <p:nvSpPr>
            <p:cNvPr id="24" name="TextBox 23">
              <a:extLst>
                <a:ext uri="{FF2B5EF4-FFF2-40B4-BE49-F238E27FC236}">
                  <a16:creationId xmlns:a16="http://schemas.microsoft.com/office/drawing/2014/main" id="{8D7CBA06-0FD1-8B60-E55A-D1F7F0797EE5}"/>
                </a:ext>
              </a:extLst>
            </p:cNvPr>
            <p:cNvSpPr txBox="1"/>
            <p:nvPr/>
          </p:nvSpPr>
          <p:spPr>
            <a:xfrm>
              <a:off x="7894424" y="3575618"/>
              <a:ext cx="503440" cy="363051"/>
            </a:xfrm>
            <a:prstGeom prst="rect">
              <a:avLst/>
            </a:prstGeom>
            <a:solidFill>
              <a:schemeClr val="bg1"/>
            </a:solidFill>
          </p:spPr>
          <p:txBody>
            <a:bodyPr wrap="square" rtlCol="0">
              <a:spAutoFit/>
            </a:bodyPr>
            <a:lstStyle/>
            <a:p>
              <a:endParaRPr lang="en-US" dirty="0"/>
            </a:p>
          </p:txBody>
        </p:sp>
      </p:grpSp>
      <p:sp>
        <p:nvSpPr>
          <p:cNvPr id="10" name="TextBox 9">
            <a:extLst>
              <a:ext uri="{FF2B5EF4-FFF2-40B4-BE49-F238E27FC236}">
                <a16:creationId xmlns:a16="http://schemas.microsoft.com/office/drawing/2014/main" id="{A2E3C3CF-5969-BE11-699A-1BA11DB6930F}"/>
              </a:ext>
            </a:extLst>
          </p:cNvPr>
          <p:cNvSpPr txBox="1"/>
          <p:nvPr/>
        </p:nvSpPr>
        <p:spPr>
          <a:xfrm>
            <a:off x="5534526" y="3500239"/>
            <a:ext cx="710628" cy="487881"/>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CFDD23-3AFA-151E-B169-CDE432FFA95D}"/>
                  </a:ext>
                </a:extLst>
              </p:cNvPr>
              <p:cNvSpPr txBox="1"/>
              <p:nvPr/>
            </p:nvSpPr>
            <p:spPr>
              <a:xfrm>
                <a:off x="8124975" y="3459923"/>
                <a:ext cx="710628" cy="32476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𝐹</m:t>
                          </m:r>
                        </m:e>
                        <m:sub>
                          <m:r>
                            <a:rPr lang="en-US" b="0" i="1" smtClean="0">
                              <a:solidFill>
                                <a:schemeClr val="tx1"/>
                              </a:solidFill>
                              <a:latin typeface="Cambria Math" panose="02040503050406030204" pitchFamily="18" charset="0"/>
                            </a:rPr>
                            <m:t>𝑦</m:t>
                          </m:r>
                        </m:sub>
                      </m:sSub>
                    </m:oMath>
                  </m:oMathPara>
                </a14:m>
                <a:endParaRPr lang="en-US" dirty="0">
                  <a:solidFill>
                    <a:schemeClr val="tx1"/>
                  </a:solidFill>
                </a:endParaRPr>
              </a:p>
            </p:txBody>
          </p:sp>
        </mc:Choice>
        <mc:Fallback xmlns="">
          <p:sp>
            <p:nvSpPr>
              <p:cNvPr id="11" name="TextBox 10">
                <a:extLst>
                  <a:ext uri="{FF2B5EF4-FFF2-40B4-BE49-F238E27FC236}">
                    <a16:creationId xmlns:a16="http://schemas.microsoft.com/office/drawing/2014/main" id="{3CCFDD23-3AFA-151E-B169-CDE432FFA95D}"/>
                  </a:ext>
                </a:extLst>
              </p:cNvPr>
              <p:cNvSpPr txBox="1">
                <a:spLocks noRot="1" noChangeAspect="1" noMove="1" noResize="1" noEditPoints="1" noAdjustHandles="1" noChangeArrowheads="1" noChangeShapeType="1" noTextEdit="1"/>
              </p:cNvSpPr>
              <p:nvPr/>
            </p:nvSpPr>
            <p:spPr>
              <a:xfrm>
                <a:off x="8124975" y="3459923"/>
                <a:ext cx="710628" cy="324769"/>
              </a:xfrm>
              <a:prstGeom prst="rect">
                <a:avLst/>
              </a:prstGeom>
              <a:blipFill>
                <a:blip r:embed="rId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A28EA1B6-DC19-ACC3-467D-8FEC8C2E8C11}"/>
              </a:ext>
            </a:extLst>
          </p:cNvPr>
          <p:cNvSpPr txBox="1"/>
          <p:nvPr/>
        </p:nvSpPr>
        <p:spPr>
          <a:xfrm>
            <a:off x="224590" y="3744179"/>
            <a:ext cx="710628" cy="487881"/>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ED2885D6-7FF4-834E-3030-BF704385259A}"/>
              </a:ext>
            </a:extLst>
          </p:cNvPr>
          <p:cNvSpPr txBox="1"/>
          <p:nvPr/>
        </p:nvSpPr>
        <p:spPr>
          <a:xfrm>
            <a:off x="2576400" y="3622209"/>
            <a:ext cx="710628" cy="487881"/>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7D6CE0-66D5-73EB-4B71-68348AFBE7C5}"/>
                  </a:ext>
                </a:extLst>
              </p:cNvPr>
              <p:cNvSpPr txBox="1"/>
              <p:nvPr/>
            </p:nvSpPr>
            <p:spPr>
              <a:xfrm>
                <a:off x="622523" y="4017475"/>
                <a:ext cx="5222630" cy="424283"/>
              </a:xfrm>
              <a:prstGeom prst="rect">
                <a:avLst/>
              </a:prstGeom>
              <a:noFill/>
            </p:spPr>
            <p:txBody>
              <a:bodyPr wrap="square">
                <a:spAutoFit/>
              </a:bodyPr>
              <a:lstStyle/>
              <a:p>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𝑦</m:t>
                        </m:r>
                      </m:sub>
                    </m:sSub>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𝛼</m:t>
                        </m:r>
                      </m:sub>
                    </m:sSub>
                    <m:r>
                      <a:rPr lang="en-US" sz="2000" i="0">
                        <a:latin typeface="Cambria Math" panose="02040503050406030204" pitchFamily="18" charset="0"/>
                      </a:rPr>
                      <m:t>.</m:t>
                    </m:r>
                    <m:r>
                      <a:rPr lang="en-US" sz="2000" i="1">
                        <a:latin typeface="Cambria Math" panose="02040503050406030204" pitchFamily="18" charset="0"/>
                      </a:rPr>
                      <m:t>𝛼</m:t>
                    </m:r>
                  </m:oMath>
                </a14:m>
                <a:r>
                  <a:rPr lang="en-US" sz="2000" dirty="0"/>
                  <a:t>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i="1" smtClean="0">
                            <a:latin typeface="Cambria Math" panose="02040503050406030204" pitchFamily="18" charset="0"/>
                            <a:ea typeface="Cambria Math" panose="02040503050406030204" pitchFamily="18" charset="0"/>
                          </a:rPr>
                          <m:t>𝜀</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𝜀</m:t>
                    </m:r>
                  </m:oMath>
                </a14:m>
                <a:endParaRPr lang="en-US" sz="2000" dirty="0"/>
              </a:p>
            </p:txBody>
          </p:sp>
        </mc:Choice>
        <mc:Fallback xmlns="">
          <p:sp>
            <p:nvSpPr>
              <p:cNvPr id="15" name="TextBox 14">
                <a:extLst>
                  <a:ext uri="{FF2B5EF4-FFF2-40B4-BE49-F238E27FC236}">
                    <a16:creationId xmlns:a16="http://schemas.microsoft.com/office/drawing/2014/main" id="{507D6CE0-66D5-73EB-4B71-68348AFBE7C5}"/>
                  </a:ext>
                </a:extLst>
              </p:cNvPr>
              <p:cNvSpPr txBox="1">
                <a:spLocks noRot="1" noChangeAspect="1" noMove="1" noResize="1" noEditPoints="1" noAdjustHandles="1" noChangeArrowheads="1" noChangeShapeType="1" noTextEdit="1"/>
              </p:cNvSpPr>
              <p:nvPr/>
            </p:nvSpPr>
            <p:spPr>
              <a:xfrm>
                <a:off x="622523" y="4017475"/>
                <a:ext cx="5222630" cy="424283"/>
              </a:xfrm>
              <a:prstGeom prst="rect">
                <a:avLst/>
              </a:prstGeom>
              <a:blipFill>
                <a:blip r:embed="rId6"/>
                <a:stretch>
                  <a:fillRect t="-7143"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2EE8627-00DD-83CA-D06E-3BA21FBD8AC9}"/>
                  </a:ext>
                </a:extLst>
              </p:cNvPr>
              <p:cNvSpPr txBox="1"/>
              <p:nvPr/>
            </p:nvSpPr>
            <p:spPr>
              <a:xfrm>
                <a:off x="6489601" y="3988119"/>
                <a:ext cx="5222630" cy="424283"/>
              </a:xfrm>
              <a:prstGeom prst="rect">
                <a:avLst/>
              </a:prstGeom>
              <a:noFill/>
            </p:spPr>
            <p:txBody>
              <a:bodyPr wrap="square">
                <a:spAutoFit/>
              </a:bodyPr>
              <a:lstStyle/>
              <a:p>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𝑦</m:t>
                        </m:r>
                      </m:sub>
                    </m:sSub>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𝛼</m:t>
                        </m:r>
                      </m:sub>
                    </m:sSub>
                    <m:r>
                      <a:rPr lang="en-US" sz="2000" i="0">
                        <a:latin typeface="Cambria Math" panose="02040503050406030204" pitchFamily="18" charset="0"/>
                      </a:rPr>
                      <m:t>.</m:t>
                    </m:r>
                    <m:r>
                      <a:rPr lang="en-US" sz="2000" i="1">
                        <a:latin typeface="Cambria Math" panose="02040503050406030204" pitchFamily="18" charset="0"/>
                      </a:rPr>
                      <m:t>𝛼</m:t>
                    </m:r>
                  </m:oMath>
                </a14:m>
                <a:r>
                  <a:rPr lang="en-US" sz="2000" dirty="0"/>
                  <a:t>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i="1" smtClean="0">
                            <a:latin typeface="Cambria Math" panose="02040503050406030204" pitchFamily="18" charset="0"/>
                            <a:ea typeface="Cambria Math" panose="02040503050406030204" pitchFamily="18" charset="0"/>
                          </a:rPr>
                          <m:t>𝜀</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𝜀</m:t>
                    </m:r>
                  </m:oMath>
                </a14:m>
                <a:endParaRPr lang="en-US" sz="2000" dirty="0"/>
              </a:p>
            </p:txBody>
          </p:sp>
        </mc:Choice>
        <mc:Fallback xmlns="">
          <p:sp>
            <p:nvSpPr>
              <p:cNvPr id="16" name="TextBox 15">
                <a:extLst>
                  <a:ext uri="{FF2B5EF4-FFF2-40B4-BE49-F238E27FC236}">
                    <a16:creationId xmlns:a16="http://schemas.microsoft.com/office/drawing/2014/main" id="{C2EE8627-00DD-83CA-D06E-3BA21FBD8AC9}"/>
                  </a:ext>
                </a:extLst>
              </p:cNvPr>
              <p:cNvSpPr txBox="1">
                <a:spLocks noRot="1" noChangeAspect="1" noMove="1" noResize="1" noEditPoints="1" noAdjustHandles="1" noChangeArrowheads="1" noChangeShapeType="1" noTextEdit="1"/>
              </p:cNvSpPr>
              <p:nvPr/>
            </p:nvSpPr>
            <p:spPr>
              <a:xfrm>
                <a:off x="6489601" y="3988119"/>
                <a:ext cx="5222630" cy="424283"/>
              </a:xfrm>
              <a:prstGeom prst="rect">
                <a:avLst/>
              </a:prstGeom>
              <a:blipFill>
                <a:blip r:embed="rId7"/>
                <a:stretch>
                  <a:fillRect t="-7143" b="-1857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0D4F8749-CDE0-1533-E4AB-5D022CB4140C}"/>
              </a:ext>
            </a:extLst>
          </p:cNvPr>
          <p:cNvGrpSpPr/>
          <p:nvPr/>
        </p:nvGrpSpPr>
        <p:grpSpPr>
          <a:xfrm>
            <a:off x="240708" y="1375425"/>
            <a:ext cx="3108883" cy="2741393"/>
            <a:chOff x="489490" y="1262626"/>
            <a:chExt cx="3108883" cy="2741393"/>
          </a:xfrm>
        </p:grpSpPr>
        <p:grpSp>
          <p:nvGrpSpPr>
            <p:cNvPr id="20" name="Group 19">
              <a:extLst>
                <a:ext uri="{FF2B5EF4-FFF2-40B4-BE49-F238E27FC236}">
                  <a16:creationId xmlns:a16="http://schemas.microsoft.com/office/drawing/2014/main" id="{F5AD31ED-CA57-DD47-86C5-F295A52F1915}"/>
                </a:ext>
              </a:extLst>
            </p:cNvPr>
            <p:cNvGrpSpPr/>
            <p:nvPr/>
          </p:nvGrpSpPr>
          <p:grpSpPr>
            <a:xfrm>
              <a:off x="489490" y="1262626"/>
              <a:ext cx="3108883" cy="2741393"/>
              <a:chOff x="178145" y="1246728"/>
              <a:chExt cx="3108883" cy="2741393"/>
            </a:xfrm>
          </p:grpSpPr>
          <p:pic>
            <p:nvPicPr>
              <p:cNvPr id="4" name="Picture 3">
                <a:extLst>
                  <a:ext uri="{FF2B5EF4-FFF2-40B4-BE49-F238E27FC236}">
                    <a16:creationId xmlns:a16="http://schemas.microsoft.com/office/drawing/2014/main" id="{A6062BFC-BC66-44B0-7F3C-90C2C9E1C8BC}"/>
                  </a:ext>
                </a:extLst>
              </p:cNvPr>
              <p:cNvPicPr>
                <a:picLocks noChangeAspect="1"/>
              </p:cNvPicPr>
              <p:nvPr/>
            </p:nvPicPr>
            <p:blipFill>
              <a:blip r:embed="rId3"/>
              <a:stretch>
                <a:fillRect/>
              </a:stretch>
            </p:blipFill>
            <p:spPr>
              <a:xfrm>
                <a:off x="178145" y="1246728"/>
                <a:ext cx="3108883" cy="2741393"/>
              </a:xfrm>
              <a:prstGeom prst="rect">
                <a:avLst/>
              </a:prstGeom>
              <a:noFill/>
              <a:ln>
                <a:noFill/>
              </a:ln>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5F731DF-E3B4-2493-AF09-1D0514B03E50}"/>
                      </a:ext>
                    </a:extLst>
                  </p:cNvPr>
                  <p:cNvSpPr txBox="1"/>
                  <p:nvPr/>
                </p:nvSpPr>
                <p:spPr>
                  <a:xfrm>
                    <a:off x="1316238" y="1302631"/>
                    <a:ext cx="239236"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7" name="TextBox 16">
                    <a:extLst>
                      <a:ext uri="{FF2B5EF4-FFF2-40B4-BE49-F238E27FC236}">
                        <a16:creationId xmlns:a16="http://schemas.microsoft.com/office/drawing/2014/main" id="{35F731DF-E3B4-2493-AF09-1D0514B03E50}"/>
                      </a:ext>
                    </a:extLst>
                  </p:cNvPr>
                  <p:cNvSpPr txBox="1">
                    <a:spLocks noRot="1" noChangeAspect="1" noMove="1" noResize="1" noEditPoints="1" noAdjustHandles="1" noChangeArrowheads="1" noChangeShapeType="1" noTextEdit="1"/>
                  </p:cNvSpPr>
                  <p:nvPr/>
                </p:nvSpPr>
                <p:spPr>
                  <a:xfrm>
                    <a:off x="1316238" y="1302631"/>
                    <a:ext cx="239236" cy="307777"/>
                  </a:xfrm>
                  <a:prstGeom prst="rect">
                    <a:avLst/>
                  </a:prstGeom>
                  <a:blipFill>
                    <a:blip r:embed="rId8"/>
                    <a:stretch>
                      <a:fillRect/>
                    </a:stretch>
                  </a:blipFill>
                </p:spPr>
                <p:txBody>
                  <a:bodyPr/>
                  <a:lstStyle/>
                  <a:p>
                    <a:r>
                      <a:rPr lang="en-US">
                        <a:noFill/>
                      </a:rPr>
                      <a:t> </a:t>
                    </a:r>
                  </a:p>
                </p:txBody>
              </p:sp>
            </mc:Fallback>
          </mc:AlternateContent>
        </p:grpSp>
        <p:sp>
          <p:nvSpPr>
            <p:cNvPr id="23" name="TextBox 22">
              <a:extLst>
                <a:ext uri="{FF2B5EF4-FFF2-40B4-BE49-F238E27FC236}">
                  <a16:creationId xmlns:a16="http://schemas.microsoft.com/office/drawing/2014/main" id="{1CB05A70-7EDA-D79B-211C-280665C07A51}"/>
                </a:ext>
              </a:extLst>
            </p:cNvPr>
            <p:cNvSpPr txBox="1"/>
            <p:nvPr/>
          </p:nvSpPr>
          <p:spPr>
            <a:xfrm>
              <a:off x="2996648" y="3622209"/>
              <a:ext cx="503440" cy="363051"/>
            </a:xfrm>
            <a:prstGeom prst="rect">
              <a:avLst/>
            </a:prstGeom>
            <a:solidFill>
              <a:schemeClr val="bg1"/>
            </a:solidFill>
          </p:spPr>
          <p:txBody>
            <a:bodyPr wrap="square" rtlCol="0">
              <a:spAutoFit/>
            </a:bodyPr>
            <a:lstStyle/>
            <a:p>
              <a:endParaRPr lang="en-US" dirty="0"/>
            </a:p>
          </p:txBody>
        </p:sp>
      </p:grpSp>
      <p:grpSp>
        <p:nvGrpSpPr>
          <p:cNvPr id="27" name="Group 26">
            <a:extLst>
              <a:ext uri="{FF2B5EF4-FFF2-40B4-BE49-F238E27FC236}">
                <a16:creationId xmlns:a16="http://schemas.microsoft.com/office/drawing/2014/main" id="{AADD8515-6231-5F81-2777-908ECF9B9D6A}"/>
              </a:ext>
            </a:extLst>
          </p:cNvPr>
          <p:cNvGrpSpPr/>
          <p:nvPr/>
        </p:nvGrpSpPr>
        <p:grpSpPr>
          <a:xfrm>
            <a:off x="2061707" y="597937"/>
            <a:ext cx="4622100" cy="1795580"/>
            <a:chOff x="1327383" y="1320064"/>
            <a:chExt cx="6372827" cy="2559320"/>
          </a:xfrm>
        </p:grpSpPr>
        <p:pic>
          <p:nvPicPr>
            <p:cNvPr id="28" name="Picture 2" descr="Camber – Geometry Explained – Suspension Secrets">
              <a:extLst>
                <a:ext uri="{FF2B5EF4-FFF2-40B4-BE49-F238E27FC236}">
                  <a16:creationId xmlns:a16="http://schemas.microsoft.com/office/drawing/2014/main" id="{D101858F-B633-030B-5B21-99466F85E76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187" t="47436" r="9701"/>
            <a:stretch/>
          </p:blipFill>
          <p:spPr bwMode="auto">
            <a:xfrm>
              <a:off x="1905801" y="1320064"/>
              <a:ext cx="5794409" cy="2503371"/>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889CCEB-D348-8E15-56DE-C85BC23D0E60}"/>
                </a:ext>
              </a:extLst>
            </p:cNvPr>
            <p:cNvSpPr/>
            <p:nvPr/>
          </p:nvSpPr>
          <p:spPr>
            <a:xfrm>
              <a:off x="1327383" y="3335556"/>
              <a:ext cx="1767138" cy="543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8346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13441" y="126946"/>
            <a:ext cx="4312723" cy="10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 Introduction:</a:t>
            </a:r>
            <a:endParaRPr dirty="0"/>
          </a:p>
        </p:txBody>
      </p:sp>
      <p:pic>
        <p:nvPicPr>
          <p:cNvPr id="5" name="Picture 4" descr="A picture containing graphics, electric blue, screenshot, graphic design">
            <a:extLst>
              <a:ext uri="{FF2B5EF4-FFF2-40B4-BE49-F238E27FC236}">
                <a16:creationId xmlns:a16="http://schemas.microsoft.com/office/drawing/2014/main" id="{926042D0-69AE-673A-4F6D-BFEC9E135289}"/>
              </a:ext>
            </a:extLst>
          </p:cNvPr>
          <p:cNvPicPr>
            <a:picLocks noChangeAspect="1"/>
          </p:cNvPicPr>
          <p:nvPr/>
        </p:nvPicPr>
        <p:blipFill>
          <a:blip r:embed="rId3">
            <a:alphaModFix amt="85000"/>
          </a:blip>
          <a:stretch>
            <a:fillRect/>
          </a:stretch>
        </p:blipFill>
        <p:spPr>
          <a:xfrm>
            <a:off x="8186117" y="97260"/>
            <a:ext cx="802759" cy="807595"/>
          </a:xfrm>
          <a:prstGeom prst="rect">
            <a:avLst/>
          </a:prstGeom>
        </p:spPr>
      </p:pic>
      <p:grpSp>
        <p:nvGrpSpPr>
          <p:cNvPr id="19" name="Group 18">
            <a:extLst>
              <a:ext uri="{FF2B5EF4-FFF2-40B4-BE49-F238E27FC236}">
                <a16:creationId xmlns:a16="http://schemas.microsoft.com/office/drawing/2014/main" id="{E710FE1C-CCE9-008C-A864-7C8DE438BDB6}"/>
              </a:ext>
            </a:extLst>
          </p:cNvPr>
          <p:cNvGrpSpPr/>
          <p:nvPr/>
        </p:nvGrpSpPr>
        <p:grpSpPr>
          <a:xfrm>
            <a:off x="2042920" y="591616"/>
            <a:ext cx="4926622" cy="2593082"/>
            <a:chOff x="1984125" y="681068"/>
            <a:chExt cx="4926622" cy="2593082"/>
          </a:xfrm>
        </p:grpSpPr>
        <p:sp>
          <p:nvSpPr>
            <p:cNvPr id="7" name="TextBox 6">
              <a:extLst>
                <a:ext uri="{FF2B5EF4-FFF2-40B4-BE49-F238E27FC236}">
                  <a16:creationId xmlns:a16="http://schemas.microsoft.com/office/drawing/2014/main" id="{9D8A2652-8420-A8B6-0799-4140F723800B}"/>
                </a:ext>
              </a:extLst>
            </p:cNvPr>
            <p:cNvSpPr txBox="1"/>
            <p:nvPr/>
          </p:nvSpPr>
          <p:spPr>
            <a:xfrm>
              <a:off x="1984125" y="2981762"/>
              <a:ext cx="4926622" cy="292388"/>
            </a:xfrm>
            <a:prstGeom prst="rect">
              <a:avLst/>
            </a:prstGeom>
            <a:noFill/>
          </p:spPr>
          <p:txBody>
            <a:bodyPr wrap="square">
              <a:spAutoFit/>
            </a:bodyPr>
            <a:lstStyle/>
            <a:p>
              <a:pPr marL="0" marR="0" algn="ctr">
                <a:spcBef>
                  <a:spcPts val="0"/>
                </a:spcBef>
                <a:spcAft>
                  <a:spcPts val="1000"/>
                </a:spcAft>
              </a:pPr>
              <a:r>
                <a:rPr lang="en-US" sz="1300" i="0" dirty="0">
                  <a:solidFill>
                    <a:schemeClr val="tx1"/>
                  </a:solidFill>
                  <a:effectLst/>
                  <a:latin typeface="+mn-lt"/>
                  <a:ea typeface="DengXian" panose="02010600030101010101" pitchFamily="2" charset="-122"/>
                  <a:cs typeface="Times New Roman" panose="02020603050405020304" pitchFamily="18" charset="0"/>
                </a:rPr>
                <a:t>Figure : Solidworks steering system </a:t>
              </a:r>
              <a:endParaRPr lang="en-US" sz="1300" i="1" dirty="0">
                <a:solidFill>
                  <a:schemeClr val="tx1"/>
                </a:solidFill>
                <a:effectLst/>
                <a:latin typeface="+mn-lt"/>
                <a:ea typeface="DengXian" panose="02010600030101010101"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541F03FA-6B7B-5801-2A3E-B4FA454B2D13}"/>
                </a:ext>
              </a:extLst>
            </p:cNvPr>
            <p:cNvPicPr>
              <a:picLocks noChangeAspect="1"/>
            </p:cNvPicPr>
            <p:nvPr/>
          </p:nvPicPr>
          <p:blipFill>
            <a:blip r:embed="rId4"/>
            <a:stretch>
              <a:fillRect/>
            </a:stretch>
          </p:blipFill>
          <p:spPr>
            <a:xfrm>
              <a:off x="2579065" y="681068"/>
              <a:ext cx="3613634" cy="2300694"/>
            </a:xfrm>
            <a:prstGeom prst="rect">
              <a:avLst/>
            </a:prstGeom>
          </p:spPr>
        </p:pic>
      </p:grpSp>
      <p:grpSp>
        <p:nvGrpSpPr>
          <p:cNvPr id="18" name="Group 17">
            <a:extLst>
              <a:ext uri="{FF2B5EF4-FFF2-40B4-BE49-F238E27FC236}">
                <a16:creationId xmlns:a16="http://schemas.microsoft.com/office/drawing/2014/main" id="{F7098E61-7AA4-E2EF-EDF8-7A69503ECBEE}"/>
              </a:ext>
            </a:extLst>
          </p:cNvPr>
          <p:cNvGrpSpPr/>
          <p:nvPr/>
        </p:nvGrpSpPr>
        <p:grpSpPr>
          <a:xfrm>
            <a:off x="523191" y="3351094"/>
            <a:ext cx="8620809" cy="1607868"/>
            <a:chOff x="354226" y="3408686"/>
            <a:chExt cx="8620809" cy="1607868"/>
          </a:xfrm>
        </p:grpSpPr>
        <p:sp>
          <p:nvSpPr>
            <p:cNvPr id="3" name="Google Shape;4154;p39">
              <a:extLst>
                <a:ext uri="{FF2B5EF4-FFF2-40B4-BE49-F238E27FC236}">
                  <a16:creationId xmlns:a16="http://schemas.microsoft.com/office/drawing/2014/main" id="{7908809F-E7E9-9852-90B3-1349CCA44A36}"/>
                </a:ext>
              </a:extLst>
            </p:cNvPr>
            <p:cNvSpPr txBox="1">
              <a:spLocks/>
            </p:cNvSpPr>
            <p:nvPr/>
          </p:nvSpPr>
          <p:spPr>
            <a:xfrm>
              <a:off x="354226" y="3408686"/>
              <a:ext cx="3730818" cy="16078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Poppins"/>
                <a:buNone/>
                <a:defRPr sz="1600" b="0" i="0" u="none" strike="noStrike" cap="none">
                  <a:solidFill>
                    <a:schemeClr val="accent3"/>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2pPr>
              <a:lvl3pPr marL="1371600" marR="0" lvl="2"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3pPr>
              <a:lvl4pPr marL="1828800" marR="0" lvl="3"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4pPr>
              <a:lvl5pPr marL="2286000" marR="0" lvl="4"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5pPr>
              <a:lvl6pPr marL="2743200" marR="0" lvl="5"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6pPr>
              <a:lvl7pPr marL="3200400" marR="0" lvl="6"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7pPr>
              <a:lvl8pPr marL="3657600" marR="0" lvl="7"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8pPr>
              <a:lvl9pPr marL="4114800" marR="0" lvl="8" indent="-317500" algn="ctr" rtl="0">
                <a:lnSpc>
                  <a:spcPct val="100000"/>
                </a:lnSpc>
                <a:spcBef>
                  <a:spcPts val="1600"/>
                </a:spcBef>
                <a:spcAft>
                  <a:spcPts val="160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9pPr>
            </a:lstStyle>
            <a:p>
              <a:pPr marL="58737" indent="0" algn="l"/>
              <a:r>
                <a:rPr lang="en-US" sz="1800" b="1" dirty="0">
                  <a:latin typeface="+mn-lt"/>
                </a:rPr>
                <a:t>The total resistance torque </a:t>
              </a:r>
              <a:r>
                <a:rPr lang="en-US" sz="1800" dirty="0">
                  <a:latin typeface="+mn-lt"/>
                </a:rPr>
                <a:t>and </a:t>
              </a:r>
              <a:r>
                <a:rPr lang="en-US" sz="1800" b="1" dirty="0">
                  <a:latin typeface="+mn-lt"/>
                </a:rPr>
                <a:t>wheel alignment</a:t>
              </a:r>
              <a:r>
                <a:rPr lang="en-US" sz="1800" dirty="0">
                  <a:latin typeface="+mn-lt"/>
                </a:rPr>
                <a:t> affect to the steering driver efforts and vehicle’s stability.</a:t>
              </a:r>
            </a:p>
          </p:txBody>
        </p:sp>
        <p:grpSp>
          <p:nvGrpSpPr>
            <p:cNvPr id="17" name="Group 16">
              <a:extLst>
                <a:ext uri="{FF2B5EF4-FFF2-40B4-BE49-F238E27FC236}">
                  <a16:creationId xmlns:a16="http://schemas.microsoft.com/office/drawing/2014/main" id="{4A83CFB1-0653-29E0-B6ED-EC5410C288E5}"/>
                </a:ext>
              </a:extLst>
            </p:cNvPr>
            <p:cNvGrpSpPr/>
            <p:nvPr/>
          </p:nvGrpSpPr>
          <p:grpSpPr>
            <a:xfrm>
              <a:off x="4085044" y="3733246"/>
              <a:ext cx="4889991" cy="958748"/>
              <a:chOff x="160917" y="3049165"/>
              <a:chExt cx="4889991" cy="958748"/>
            </a:xfrm>
          </p:grpSpPr>
          <p:sp>
            <p:nvSpPr>
              <p:cNvPr id="15" name="Google Shape;4154;p39">
                <a:extLst>
                  <a:ext uri="{FF2B5EF4-FFF2-40B4-BE49-F238E27FC236}">
                    <a16:creationId xmlns:a16="http://schemas.microsoft.com/office/drawing/2014/main" id="{01DDE54C-1561-38A8-ACF2-A4967021B1BA}"/>
                  </a:ext>
                </a:extLst>
              </p:cNvPr>
              <p:cNvSpPr txBox="1">
                <a:spLocks/>
              </p:cNvSpPr>
              <p:nvPr/>
            </p:nvSpPr>
            <p:spPr>
              <a:xfrm>
                <a:off x="955776" y="3049165"/>
                <a:ext cx="4095132" cy="9587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Poppins"/>
                  <a:buNone/>
                  <a:defRPr sz="1600" b="0" i="0" u="none" strike="noStrike" cap="none">
                    <a:solidFill>
                      <a:schemeClr val="accent3"/>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2pPr>
                <a:lvl3pPr marL="1371600" marR="0" lvl="2"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3pPr>
                <a:lvl4pPr marL="1828800" marR="0" lvl="3"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4pPr>
                <a:lvl5pPr marL="2286000" marR="0" lvl="4"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5pPr>
                <a:lvl6pPr marL="2743200" marR="0" lvl="5"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6pPr>
                <a:lvl7pPr marL="3200400" marR="0" lvl="6"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7pPr>
                <a:lvl8pPr marL="3657600" marR="0" lvl="7"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8pPr>
                <a:lvl9pPr marL="4114800" marR="0" lvl="8" indent="-317500" algn="ctr" rtl="0">
                  <a:lnSpc>
                    <a:spcPct val="100000"/>
                  </a:lnSpc>
                  <a:spcBef>
                    <a:spcPts val="1600"/>
                  </a:spcBef>
                  <a:spcAft>
                    <a:spcPts val="160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9pPr>
              </a:lstStyle>
              <a:p>
                <a:pPr marL="58737" indent="0" algn="l"/>
                <a:r>
                  <a:rPr lang="en-US" sz="1800" b="1" dirty="0">
                    <a:latin typeface="+mn-lt"/>
                  </a:rPr>
                  <a:t>Modeling</a:t>
                </a:r>
                <a:r>
                  <a:rPr lang="en-US" sz="1800" dirty="0">
                    <a:latin typeface="+mn-lt"/>
                  </a:rPr>
                  <a:t> and </a:t>
                </a:r>
                <a:r>
                  <a:rPr lang="en-US" sz="1800" b="1" dirty="0">
                    <a:latin typeface="+mn-lt"/>
                  </a:rPr>
                  <a:t>simulation</a:t>
                </a:r>
                <a:r>
                  <a:rPr lang="en-US" sz="1800" dirty="0">
                    <a:latin typeface="+mn-lt"/>
                  </a:rPr>
                  <a:t> the resistance torque for wheel alignment</a:t>
                </a:r>
              </a:p>
            </p:txBody>
          </p:sp>
          <p:sp>
            <p:nvSpPr>
              <p:cNvPr id="16" name="Arrow: Right 15">
                <a:extLst>
                  <a:ext uri="{FF2B5EF4-FFF2-40B4-BE49-F238E27FC236}">
                    <a16:creationId xmlns:a16="http://schemas.microsoft.com/office/drawing/2014/main" id="{05D60ABA-2B75-A7A3-1166-D7B9E697B3B6}"/>
                  </a:ext>
                </a:extLst>
              </p:cNvPr>
              <p:cNvSpPr/>
              <p:nvPr/>
            </p:nvSpPr>
            <p:spPr>
              <a:xfrm>
                <a:off x="160917" y="3374180"/>
                <a:ext cx="724785" cy="4091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553135D-905E-E6DC-51F6-46DFFBA204BC}"/>
              </a:ext>
            </a:extLst>
          </p:cNvPr>
          <p:cNvGrpSpPr/>
          <p:nvPr/>
        </p:nvGrpSpPr>
        <p:grpSpPr>
          <a:xfrm>
            <a:off x="0" y="179872"/>
            <a:ext cx="5020376" cy="2344969"/>
            <a:chOff x="285951" y="270406"/>
            <a:chExt cx="5020376" cy="2344969"/>
          </a:xfrm>
        </p:grpSpPr>
        <p:pic>
          <p:nvPicPr>
            <p:cNvPr id="9" name="Picture 8">
              <a:extLst>
                <a:ext uri="{FF2B5EF4-FFF2-40B4-BE49-F238E27FC236}">
                  <a16:creationId xmlns:a16="http://schemas.microsoft.com/office/drawing/2014/main" id="{3D411A05-25AC-7C6D-E4AA-99FE5984EA8D}"/>
                </a:ext>
              </a:extLst>
            </p:cNvPr>
            <p:cNvPicPr>
              <a:picLocks noChangeAspect="1"/>
            </p:cNvPicPr>
            <p:nvPr/>
          </p:nvPicPr>
          <p:blipFill>
            <a:blip r:embed="rId2"/>
            <a:stretch>
              <a:fillRect/>
            </a:stretch>
          </p:blipFill>
          <p:spPr>
            <a:xfrm>
              <a:off x="285951" y="1051660"/>
              <a:ext cx="5020376" cy="828791"/>
            </a:xfrm>
            <a:prstGeom prst="rect">
              <a:avLst/>
            </a:prstGeom>
          </p:spPr>
        </p:pic>
        <p:pic>
          <p:nvPicPr>
            <p:cNvPr id="13" name="Picture 12">
              <a:extLst>
                <a:ext uri="{FF2B5EF4-FFF2-40B4-BE49-F238E27FC236}">
                  <a16:creationId xmlns:a16="http://schemas.microsoft.com/office/drawing/2014/main" id="{5766FC5D-6C6B-3C60-EB1C-C83C71E75E25}"/>
                </a:ext>
              </a:extLst>
            </p:cNvPr>
            <p:cNvPicPr>
              <a:picLocks noChangeAspect="1"/>
            </p:cNvPicPr>
            <p:nvPr/>
          </p:nvPicPr>
          <p:blipFill>
            <a:blip r:embed="rId3"/>
            <a:stretch>
              <a:fillRect/>
            </a:stretch>
          </p:blipFill>
          <p:spPr>
            <a:xfrm>
              <a:off x="961678" y="270406"/>
              <a:ext cx="1771897" cy="819264"/>
            </a:xfrm>
            <a:prstGeom prst="rect">
              <a:avLst/>
            </a:prstGeom>
          </p:spPr>
        </p:pic>
        <p:pic>
          <p:nvPicPr>
            <p:cNvPr id="15" name="Picture 14">
              <a:extLst>
                <a:ext uri="{FF2B5EF4-FFF2-40B4-BE49-F238E27FC236}">
                  <a16:creationId xmlns:a16="http://schemas.microsoft.com/office/drawing/2014/main" id="{D9A280A6-AB79-0C0A-5711-0E421A591C8C}"/>
                </a:ext>
              </a:extLst>
            </p:cNvPr>
            <p:cNvPicPr>
              <a:picLocks noChangeAspect="1"/>
            </p:cNvPicPr>
            <p:nvPr/>
          </p:nvPicPr>
          <p:blipFill>
            <a:blip r:embed="rId4"/>
            <a:stretch>
              <a:fillRect/>
            </a:stretch>
          </p:blipFill>
          <p:spPr>
            <a:xfrm>
              <a:off x="679329" y="1748479"/>
              <a:ext cx="2924583" cy="866896"/>
            </a:xfrm>
            <a:prstGeom prst="rect">
              <a:avLst/>
            </a:prstGeom>
          </p:spPr>
        </p:pic>
      </p:grpSp>
      <p:grpSp>
        <p:nvGrpSpPr>
          <p:cNvPr id="25" name="Group 24">
            <a:extLst>
              <a:ext uri="{FF2B5EF4-FFF2-40B4-BE49-F238E27FC236}">
                <a16:creationId xmlns:a16="http://schemas.microsoft.com/office/drawing/2014/main" id="{5676C156-AF26-9D18-38A3-D0A8FB229F7C}"/>
              </a:ext>
            </a:extLst>
          </p:cNvPr>
          <p:cNvGrpSpPr/>
          <p:nvPr/>
        </p:nvGrpSpPr>
        <p:grpSpPr>
          <a:xfrm>
            <a:off x="4774131" y="994927"/>
            <a:ext cx="4369869" cy="3067188"/>
            <a:chOff x="4265493" y="1824994"/>
            <a:chExt cx="4369869" cy="3067188"/>
          </a:xfrm>
        </p:grpSpPr>
        <p:grpSp>
          <p:nvGrpSpPr>
            <p:cNvPr id="18" name="Group 17">
              <a:extLst>
                <a:ext uri="{FF2B5EF4-FFF2-40B4-BE49-F238E27FC236}">
                  <a16:creationId xmlns:a16="http://schemas.microsoft.com/office/drawing/2014/main" id="{8286DEEE-11EB-13AF-84CB-AAA4C176D2C0}"/>
                </a:ext>
              </a:extLst>
            </p:cNvPr>
            <p:cNvGrpSpPr/>
            <p:nvPr/>
          </p:nvGrpSpPr>
          <p:grpSpPr>
            <a:xfrm>
              <a:off x="4265493" y="2998116"/>
              <a:ext cx="4369869" cy="1894066"/>
              <a:chOff x="4259179" y="2863362"/>
              <a:chExt cx="4369869" cy="1894066"/>
            </a:xfrm>
          </p:grpSpPr>
          <p:pic>
            <p:nvPicPr>
              <p:cNvPr id="11" name="Picture 10">
                <a:extLst>
                  <a:ext uri="{FF2B5EF4-FFF2-40B4-BE49-F238E27FC236}">
                    <a16:creationId xmlns:a16="http://schemas.microsoft.com/office/drawing/2014/main" id="{872EDB84-9C32-70B1-473A-A1D0606776E7}"/>
                  </a:ext>
                </a:extLst>
              </p:cNvPr>
              <p:cNvPicPr>
                <a:picLocks noChangeAspect="1"/>
              </p:cNvPicPr>
              <p:nvPr/>
            </p:nvPicPr>
            <p:blipFill>
              <a:blip r:embed="rId5"/>
              <a:stretch>
                <a:fillRect/>
              </a:stretch>
            </p:blipFill>
            <p:spPr>
              <a:xfrm>
                <a:off x="4259179" y="3119166"/>
                <a:ext cx="4369869" cy="1638262"/>
              </a:xfrm>
              <a:prstGeom prst="rect">
                <a:avLst/>
              </a:prstGeom>
            </p:spPr>
          </p:pic>
          <p:pic>
            <p:nvPicPr>
              <p:cNvPr id="17" name="Picture 16">
                <a:extLst>
                  <a:ext uri="{FF2B5EF4-FFF2-40B4-BE49-F238E27FC236}">
                    <a16:creationId xmlns:a16="http://schemas.microsoft.com/office/drawing/2014/main" id="{542E7ED3-D62C-90FD-2B74-0564EBB0C20A}"/>
                  </a:ext>
                </a:extLst>
              </p:cNvPr>
              <p:cNvPicPr>
                <a:picLocks noChangeAspect="1"/>
              </p:cNvPicPr>
              <p:nvPr/>
            </p:nvPicPr>
            <p:blipFill>
              <a:blip r:embed="rId6"/>
              <a:stretch>
                <a:fillRect/>
              </a:stretch>
            </p:blipFill>
            <p:spPr>
              <a:xfrm>
                <a:off x="4351458" y="2863362"/>
                <a:ext cx="2318849" cy="255804"/>
              </a:xfrm>
              <a:prstGeom prst="rect">
                <a:avLst/>
              </a:prstGeom>
            </p:spPr>
          </p:pic>
        </p:grpSp>
        <p:pic>
          <p:nvPicPr>
            <p:cNvPr id="22" name="Picture 21">
              <a:extLst>
                <a:ext uri="{FF2B5EF4-FFF2-40B4-BE49-F238E27FC236}">
                  <a16:creationId xmlns:a16="http://schemas.microsoft.com/office/drawing/2014/main" id="{C74777AE-652F-CF7F-CD91-7382758CAD74}"/>
                </a:ext>
              </a:extLst>
            </p:cNvPr>
            <p:cNvPicPr>
              <a:picLocks noChangeAspect="1"/>
            </p:cNvPicPr>
            <p:nvPr/>
          </p:nvPicPr>
          <p:blipFill>
            <a:blip r:embed="rId7"/>
            <a:stretch>
              <a:fillRect/>
            </a:stretch>
          </p:blipFill>
          <p:spPr>
            <a:xfrm>
              <a:off x="4271807" y="2499701"/>
              <a:ext cx="2256123" cy="500531"/>
            </a:xfrm>
            <a:prstGeom prst="rect">
              <a:avLst/>
            </a:prstGeom>
          </p:spPr>
        </p:pic>
        <p:pic>
          <p:nvPicPr>
            <p:cNvPr id="24" name="Picture 23">
              <a:extLst>
                <a:ext uri="{FF2B5EF4-FFF2-40B4-BE49-F238E27FC236}">
                  <a16:creationId xmlns:a16="http://schemas.microsoft.com/office/drawing/2014/main" id="{18A73199-20FE-76C2-A31F-E4FA74EFCD37}"/>
                </a:ext>
              </a:extLst>
            </p:cNvPr>
            <p:cNvPicPr>
              <a:picLocks noChangeAspect="1"/>
            </p:cNvPicPr>
            <p:nvPr/>
          </p:nvPicPr>
          <p:blipFill>
            <a:blip r:embed="rId8"/>
            <a:stretch>
              <a:fillRect/>
            </a:stretch>
          </p:blipFill>
          <p:spPr>
            <a:xfrm>
              <a:off x="4319271" y="1824994"/>
              <a:ext cx="2512041" cy="640780"/>
            </a:xfrm>
            <a:prstGeom prst="rect">
              <a:avLst/>
            </a:prstGeom>
          </p:spPr>
        </p:pic>
      </p:grpSp>
      <p:pic>
        <p:nvPicPr>
          <p:cNvPr id="27" name="Picture 26">
            <a:extLst>
              <a:ext uri="{FF2B5EF4-FFF2-40B4-BE49-F238E27FC236}">
                <a16:creationId xmlns:a16="http://schemas.microsoft.com/office/drawing/2014/main" id="{F2A24741-E8BC-5B5E-B76A-82A6B730667B}"/>
              </a:ext>
            </a:extLst>
          </p:cNvPr>
          <p:cNvPicPr>
            <a:picLocks noChangeAspect="1"/>
          </p:cNvPicPr>
          <p:nvPr/>
        </p:nvPicPr>
        <p:blipFill>
          <a:blip r:embed="rId9"/>
          <a:stretch>
            <a:fillRect/>
          </a:stretch>
        </p:blipFill>
        <p:spPr>
          <a:xfrm>
            <a:off x="908052" y="2571171"/>
            <a:ext cx="2552229" cy="2041784"/>
          </a:xfrm>
          <a:prstGeom prst="rect">
            <a:avLst/>
          </a:prstGeom>
        </p:spPr>
      </p:pic>
    </p:spTree>
    <p:extLst>
      <p:ext uri="{BB962C8B-B14F-4D97-AF65-F5344CB8AC3E}">
        <p14:creationId xmlns:p14="http://schemas.microsoft.com/office/powerpoint/2010/main" val="1197637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9FE813-ED7B-3FB3-6DFC-9206F0A898AF}"/>
              </a:ext>
            </a:extLst>
          </p:cNvPr>
          <p:cNvPicPr>
            <a:picLocks noChangeAspect="1"/>
          </p:cNvPicPr>
          <p:nvPr/>
        </p:nvPicPr>
        <p:blipFill>
          <a:blip r:embed="rId2"/>
          <a:stretch>
            <a:fillRect/>
          </a:stretch>
        </p:blipFill>
        <p:spPr>
          <a:xfrm>
            <a:off x="5200920" y="856649"/>
            <a:ext cx="3850286" cy="3080229"/>
          </a:xfrm>
          <a:prstGeom prst="rect">
            <a:avLst/>
          </a:prstGeom>
        </p:spPr>
      </p:pic>
      <p:pic>
        <p:nvPicPr>
          <p:cNvPr id="7" name="Picture 6">
            <a:extLst>
              <a:ext uri="{FF2B5EF4-FFF2-40B4-BE49-F238E27FC236}">
                <a16:creationId xmlns:a16="http://schemas.microsoft.com/office/drawing/2014/main" id="{F3A3EBB4-DD2A-9EBD-677B-201B15F7211C}"/>
              </a:ext>
            </a:extLst>
          </p:cNvPr>
          <p:cNvPicPr>
            <a:picLocks noChangeAspect="1"/>
          </p:cNvPicPr>
          <p:nvPr/>
        </p:nvPicPr>
        <p:blipFill>
          <a:blip r:embed="rId3"/>
          <a:stretch>
            <a:fillRect/>
          </a:stretch>
        </p:blipFill>
        <p:spPr>
          <a:xfrm>
            <a:off x="152781" y="958897"/>
            <a:ext cx="3413524" cy="2674639"/>
          </a:xfrm>
          <a:prstGeom prst="rect">
            <a:avLst/>
          </a:prstGeom>
        </p:spPr>
      </p:pic>
    </p:spTree>
    <p:extLst>
      <p:ext uri="{BB962C8B-B14F-4D97-AF65-F5344CB8AC3E}">
        <p14:creationId xmlns:p14="http://schemas.microsoft.com/office/powerpoint/2010/main" val="267031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E184CA24-5EA0-0AE3-4A81-0E2DF1DF15C3}"/>
              </a:ext>
            </a:extLst>
          </p:cNvPr>
          <p:cNvCxnSpPr/>
          <p:nvPr/>
        </p:nvCxnSpPr>
        <p:spPr>
          <a:xfrm>
            <a:off x="719138" y="2038350"/>
            <a:ext cx="0" cy="342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811F02C-3701-DB2A-F37D-20AF6A3FD626}"/>
              </a:ext>
            </a:extLst>
          </p:cNvPr>
          <p:cNvSpPr/>
          <p:nvPr/>
        </p:nvSpPr>
        <p:spPr>
          <a:xfrm>
            <a:off x="395287" y="2257425"/>
            <a:ext cx="357188" cy="161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Fx</a:t>
            </a:r>
          </a:p>
        </p:txBody>
      </p:sp>
      <p:pic>
        <p:nvPicPr>
          <p:cNvPr id="15" name="Picture 14">
            <a:extLst>
              <a:ext uri="{FF2B5EF4-FFF2-40B4-BE49-F238E27FC236}">
                <a16:creationId xmlns:a16="http://schemas.microsoft.com/office/drawing/2014/main" id="{70F14E89-7D65-CC3E-9FB4-8DF7A02FEDCB}"/>
              </a:ext>
            </a:extLst>
          </p:cNvPr>
          <p:cNvPicPr>
            <a:picLocks noGrp="1" noRot="1" noChangeAspect="1" noMove="1" noResize="1" noEditPoints="1" noAdjustHandles="1" noChangeArrowheads="1" noChangeShapeType="1" noCrop="1"/>
          </p:cNvPicPr>
          <p:nvPr/>
        </p:nvPicPr>
        <p:blipFill>
          <a:blip r:embed="rId2"/>
          <a:stretch>
            <a:fillRect/>
          </a:stretch>
        </p:blipFill>
        <p:spPr>
          <a:xfrm>
            <a:off x="0" y="-72232"/>
            <a:ext cx="9144000" cy="5143500"/>
          </a:xfrm>
          <a:prstGeom prst="rect">
            <a:avLst/>
          </a:prstGeom>
        </p:spPr>
      </p:pic>
      <p:cxnSp>
        <p:nvCxnSpPr>
          <p:cNvPr id="17" name="Straight Arrow Connector 16">
            <a:extLst>
              <a:ext uri="{FF2B5EF4-FFF2-40B4-BE49-F238E27FC236}">
                <a16:creationId xmlns:a16="http://schemas.microsoft.com/office/drawing/2014/main" id="{B44BAE34-3938-81EF-00D1-9DE77C5EF30E}"/>
              </a:ext>
            </a:extLst>
          </p:cNvPr>
          <p:cNvCxnSpPr/>
          <p:nvPr/>
        </p:nvCxnSpPr>
        <p:spPr>
          <a:xfrm>
            <a:off x="569119" y="1571625"/>
            <a:ext cx="0" cy="395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884FA37-1BAB-6C58-9EF0-E432F5D0EE72}"/>
              </a:ext>
            </a:extLst>
          </p:cNvPr>
          <p:cNvSpPr txBox="1"/>
          <p:nvPr/>
        </p:nvSpPr>
        <p:spPr>
          <a:xfrm>
            <a:off x="269080" y="1535834"/>
            <a:ext cx="357188"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Fx</a:t>
            </a:r>
          </a:p>
        </p:txBody>
      </p:sp>
      <p:sp>
        <p:nvSpPr>
          <p:cNvPr id="20" name="TextBox 19">
            <a:extLst>
              <a:ext uri="{FF2B5EF4-FFF2-40B4-BE49-F238E27FC236}">
                <a16:creationId xmlns:a16="http://schemas.microsoft.com/office/drawing/2014/main" id="{C4B2FEC9-11BD-86AF-ED23-6F5DA9615E34}"/>
              </a:ext>
            </a:extLst>
          </p:cNvPr>
          <p:cNvSpPr txBox="1"/>
          <p:nvPr/>
        </p:nvSpPr>
        <p:spPr>
          <a:xfrm>
            <a:off x="52918" y="3818957"/>
            <a:ext cx="326282"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Fx</a:t>
            </a:r>
          </a:p>
        </p:txBody>
      </p:sp>
      <p:sp>
        <p:nvSpPr>
          <p:cNvPr id="21" name="Oval 20">
            <a:extLst>
              <a:ext uri="{FF2B5EF4-FFF2-40B4-BE49-F238E27FC236}">
                <a16:creationId xmlns:a16="http://schemas.microsoft.com/office/drawing/2014/main" id="{583CB266-E34C-46B2-0D9F-035CF9AFB372}"/>
              </a:ext>
            </a:extLst>
          </p:cNvPr>
          <p:cNvSpPr/>
          <p:nvPr/>
        </p:nvSpPr>
        <p:spPr>
          <a:xfrm>
            <a:off x="525064" y="3900009"/>
            <a:ext cx="123825" cy="1285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a:t>
            </a:r>
          </a:p>
        </p:txBody>
      </p:sp>
      <p:sp>
        <p:nvSpPr>
          <p:cNvPr id="22" name="TextBox 21">
            <a:extLst>
              <a:ext uri="{FF2B5EF4-FFF2-40B4-BE49-F238E27FC236}">
                <a16:creationId xmlns:a16="http://schemas.microsoft.com/office/drawing/2014/main" id="{019BA457-949B-F4D9-6D0F-B3B1D077CE1F}"/>
              </a:ext>
            </a:extLst>
          </p:cNvPr>
          <p:cNvSpPr txBox="1"/>
          <p:nvPr/>
        </p:nvSpPr>
        <p:spPr>
          <a:xfrm>
            <a:off x="478631" y="3818957"/>
            <a:ext cx="380999" cy="253916"/>
          </a:xfrm>
          <a:prstGeom prst="rect">
            <a:avLst/>
          </a:prstGeom>
          <a:noFill/>
        </p:spPr>
        <p:txBody>
          <a:bodyPr wrap="square" rtlCol="0">
            <a:spAutoFit/>
          </a:bodyPr>
          <a:lstStyle/>
          <a:p>
            <a:r>
              <a:rPr lang="en-US" sz="1050" dirty="0"/>
              <a:t>+</a:t>
            </a:r>
          </a:p>
        </p:txBody>
      </p:sp>
      <p:cxnSp>
        <p:nvCxnSpPr>
          <p:cNvPr id="24" name="Straight Connector 23">
            <a:extLst>
              <a:ext uri="{FF2B5EF4-FFF2-40B4-BE49-F238E27FC236}">
                <a16:creationId xmlns:a16="http://schemas.microsoft.com/office/drawing/2014/main" id="{71CD5F79-7FB5-39B9-74C5-26371673BD2A}"/>
              </a:ext>
            </a:extLst>
          </p:cNvPr>
          <p:cNvCxnSpPr>
            <a:cxnSpLocks/>
          </p:cNvCxnSpPr>
          <p:nvPr/>
        </p:nvCxnSpPr>
        <p:spPr>
          <a:xfrm flipH="1">
            <a:off x="845343" y="2440838"/>
            <a:ext cx="238568" cy="16234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6ECDCD-6BF3-1125-BE55-25EEC1AD55ED}"/>
              </a:ext>
            </a:extLst>
          </p:cNvPr>
          <p:cNvCxnSpPr>
            <a:cxnSpLocks/>
          </p:cNvCxnSpPr>
          <p:nvPr/>
        </p:nvCxnSpPr>
        <p:spPr>
          <a:xfrm flipH="1">
            <a:off x="746399" y="4053574"/>
            <a:ext cx="98944" cy="83486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3A8C5A-4E8A-2133-DDC3-1C5695EAB285}"/>
              </a:ext>
            </a:extLst>
          </p:cNvPr>
          <p:cNvSpPr txBox="1"/>
          <p:nvPr/>
        </p:nvSpPr>
        <p:spPr>
          <a:xfrm>
            <a:off x="1795958" y="1005992"/>
            <a:ext cx="881094" cy="253916"/>
          </a:xfrm>
          <a:prstGeom prst="rect">
            <a:avLst/>
          </a:prstGeom>
          <a:noFill/>
        </p:spPr>
        <p:txBody>
          <a:bodyPr wrap="square" rtlCol="0">
            <a:spAutoFit/>
          </a:bodyPr>
          <a:lstStyle/>
          <a:p>
            <a:r>
              <a:rPr lang="en-US" sz="1050" b="1" dirty="0"/>
              <a:t>Top View</a:t>
            </a:r>
          </a:p>
        </p:txBody>
      </p:sp>
      <p:sp>
        <p:nvSpPr>
          <p:cNvPr id="35" name="TextBox 34">
            <a:extLst>
              <a:ext uri="{FF2B5EF4-FFF2-40B4-BE49-F238E27FC236}">
                <a16:creationId xmlns:a16="http://schemas.microsoft.com/office/drawing/2014/main" id="{897B4DB7-3C49-BC13-0A78-09430726FE8B}"/>
              </a:ext>
            </a:extLst>
          </p:cNvPr>
          <p:cNvSpPr txBox="1"/>
          <p:nvPr/>
        </p:nvSpPr>
        <p:spPr>
          <a:xfrm>
            <a:off x="1884815" y="4194009"/>
            <a:ext cx="1030971" cy="253916"/>
          </a:xfrm>
          <a:prstGeom prst="rect">
            <a:avLst/>
          </a:prstGeom>
          <a:noFill/>
        </p:spPr>
        <p:txBody>
          <a:bodyPr wrap="square" rtlCol="0">
            <a:spAutoFit/>
          </a:bodyPr>
          <a:lstStyle/>
          <a:p>
            <a:r>
              <a:rPr lang="en-US" sz="1050" b="1" dirty="0"/>
              <a:t>Front View</a:t>
            </a:r>
          </a:p>
        </p:txBody>
      </p:sp>
      <p:sp>
        <p:nvSpPr>
          <p:cNvPr id="36" name="TextBox 35">
            <a:extLst>
              <a:ext uri="{FF2B5EF4-FFF2-40B4-BE49-F238E27FC236}">
                <a16:creationId xmlns:a16="http://schemas.microsoft.com/office/drawing/2014/main" id="{CCC588B6-5519-5323-9DA7-0558A0A1FEBC}"/>
              </a:ext>
            </a:extLst>
          </p:cNvPr>
          <p:cNvSpPr txBox="1"/>
          <p:nvPr/>
        </p:nvSpPr>
        <p:spPr>
          <a:xfrm>
            <a:off x="7308041" y="3796962"/>
            <a:ext cx="881094" cy="253916"/>
          </a:xfrm>
          <a:prstGeom prst="rect">
            <a:avLst/>
          </a:prstGeom>
          <a:noFill/>
        </p:spPr>
        <p:txBody>
          <a:bodyPr wrap="square" rtlCol="0">
            <a:spAutoFit/>
          </a:bodyPr>
          <a:lstStyle/>
          <a:p>
            <a:r>
              <a:rPr lang="en-US" sz="1050" b="1" dirty="0"/>
              <a:t>Side View</a:t>
            </a:r>
          </a:p>
        </p:txBody>
      </p:sp>
      <p:sp>
        <p:nvSpPr>
          <p:cNvPr id="55" name="Arc 54">
            <a:extLst>
              <a:ext uri="{FF2B5EF4-FFF2-40B4-BE49-F238E27FC236}">
                <a16:creationId xmlns:a16="http://schemas.microsoft.com/office/drawing/2014/main" id="{83C3D93D-B41B-5AD3-B65E-38EF2D7254C9}"/>
              </a:ext>
            </a:extLst>
          </p:cNvPr>
          <p:cNvSpPr/>
          <p:nvPr/>
        </p:nvSpPr>
        <p:spPr>
          <a:xfrm rot="20843583">
            <a:off x="682654" y="2650967"/>
            <a:ext cx="358926" cy="163566"/>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9872E97-F503-25E8-3D9B-91DB227AC849}"/>
                  </a:ext>
                </a:extLst>
              </p:cNvPr>
              <p:cNvSpPr txBox="1"/>
              <p:nvPr/>
            </p:nvSpPr>
            <p:spPr>
              <a:xfrm>
                <a:off x="825682" y="2365891"/>
                <a:ext cx="26299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ea typeface="Cambria Math" panose="02040503050406030204" pitchFamily="18" charset="0"/>
                        </a:rPr>
                        <m:t>𝛾</m:t>
                      </m:r>
                    </m:oMath>
                  </m:oMathPara>
                </a14:m>
                <a:endParaRPr lang="en-US" sz="1050" dirty="0"/>
              </a:p>
            </p:txBody>
          </p:sp>
        </mc:Choice>
        <mc:Fallback xmlns="">
          <p:sp>
            <p:nvSpPr>
              <p:cNvPr id="56" name="TextBox 55">
                <a:extLst>
                  <a:ext uri="{FF2B5EF4-FFF2-40B4-BE49-F238E27FC236}">
                    <a16:creationId xmlns:a16="http://schemas.microsoft.com/office/drawing/2014/main" id="{49872E97-F503-25E8-3D9B-91DB227AC849}"/>
                  </a:ext>
                </a:extLst>
              </p:cNvPr>
              <p:cNvSpPr txBox="1">
                <a:spLocks noRot="1" noChangeAspect="1" noMove="1" noResize="1" noEditPoints="1" noAdjustHandles="1" noChangeArrowheads="1" noChangeShapeType="1" noTextEdit="1"/>
              </p:cNvSpPr>
              <p:nvPr/>
            </p:nvSpPr>
            <p:spPr>
              <a:xfrm>
                <a:off x="825682" y="2365891"/>
                <a:ext cx="262994" cy="253916"/>
              </a:xfrm>
              <a:prstGeom prst="rect">
                <a:avLst/>
              </a:prstGeom>
              <a:blipFill>
                <a:blip r:embed="rId3"/>
                <a:stretch>
                  <a:fillRect/>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3287EED3-E293-83DE-6C39-EBC2FF191249}"/>
              </a:ext>
            </a:extLst>
          </p:cNvPr>
          <p:cNvCxnSpPr>
            <a:cxnSpLocks/>
          </p:cNvCxnSpPr>
          <p:nvPr/>
        </p:nvCxnSpPr>
        <p:spPr>
          <a:xfrm flipH="1" flipV="1">
            <a:off x="5377516" y="3964303"/>
            <a:ext cx="1020159" cy="122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3F6B09B0-994A-5091-3508-9D03D4A719C5}"/>
              </a:ext>
            </a:extLst>
          </p:cNvPr>
          <p:cNvSpPr txBox="1"/>
          <p:nvPr/>
        </p:nvSpPr>
        <p:spPr>
          <a:xfrm>
            <a:off x="5131684" y="3699595"/>
            <a:ext cx="357188"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Fx</a:t>
            </a:r>
          </a:p>
        </p:txBody>
      </p:sp>
      <p:cxnSp>
        <p:nvCxnSpPr>
          <p:cNvPr id="70" name="Straight Connector 69">
            <a:extLst>
              <a:ext uri="{FF2B5EF4-FFF2-40B4-BE49-F238E27FC236}">
                <a16:creationId xmlns:a16="http://schemas.microsoft.com/office/drawing/2014/main" id="{49FFD167-319E-FB7E-539E-206E897904FB}"/>
              </a:ext>
            </a:extLst>
          </p:cNvPr>
          <p:cNvCxnSpPr>
            <a:cxnSpLocks/>
          </p:cNvCxnSpPr>
          <p:nvPr/>
        </p:nvCxnSpPr>
        <p:spPr>
          <a:xfrm flipH="1" flipV="1">
            <a:off x="581914" y="2414699"/>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pic>
        <p:nvPicPr>
          <p:cNvPr id="92" name="Picture 91">
            <a:extLst>
              <a:ext uri="{FF2B5EF4-FFF2-40B4-BE49-F238E27FC236}">
                <a16:creationId xmlns:a16="http://schemas.microsoft.com/office/drawing/2014/main" id="{CE688E96-0200-1149-1AEC-A4E81DDB1E9B}"/>
              </a:ext>
            </a:extLst>
          </p:cNvPr>
          <p:cNvPicPr>
            <a:picLocks noGrp="1" noRot="1" noChangeAspect="1" noMove="1" noResize="1" noEditPoints="1" noAdjustHandles="1" noChangeArrowheads="1" noChangeShapeType="1" noCrop="1"/>
          </p:cNvPicPr>
          <p:nvPr/>
        </p:nvPicPr>
        <p:blipFill rotWithShape="1">
          <a:blip r:embed="rId4"/>
          <a:srcRect t="16629" r="24205"/>
          <a:stretch/>
        </p:blipFill>
        <p:spPr>
          <a:xfrm>
            <a:off x="2400301" y="1481365"/>
            <a:ext cx="3487295" cy="1941452"/>
          </a:xfrm>
          <a:prstGeom prst="rect">
            <a:avLst/>
          </a:prstGeom>
        </p:spPr>
      </p:pic>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733946D-D8F6-C3F3-A68B-278D9ADD8EAB}"/>
                  </a:ext>
                </a:extLst>
              </p:cNvPr>
              <p:cNvSpPr txBox="1"/>
              <p:nvPr/>
            </p:nvSpPr>
            <p:spPr>
              <a:xfrm>
                <a:off x="3607834" y="2940210"/>
                <a:ext cx="26299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ea typeface="Cambria Math" panose="02040503050406030204" pitchFamily="18" charset="0"/>
                        </a:rPr>
                        <m:t>𝛾</m:t>
                      </m:r>
                    </m:oMath>
                  </m:oMathPara>
                </a14:m>
                <a:endParaRPr lang="en-US" sz="1050" dirty="0"/>
              </a:p>
            </p:txBody>
          </p:sp>
        </mc:Choice>
        <mc:Fallback xmlns="">
          <p:sp>
            <p:nvSpPr>
              <p:cNvPr id="84" name="TextBox 83">
                <a:extLst>
                  <a:ext uri="{FF2B5EF4-FFF2-40B4-BE49-F238E27FC236}">
                    <a16:creationId xmlns:a16="http://schemas.microsoft.com/office/drawing/2014/main" id="{B733946D-D8F6-C3F3-A68B-278D9ADD8EAB}"/>
                  </a:ext>
                </a:extLst>
              </p:cNvPr>
              <p:cNvSpPr txBox="1">
                <a:spLocks noRot="1" noChangeAspect="1" noMove="1" noResize="1" noEditPoints="1" noAdjustHandles="1" noChangeArrowheads="1" noChangeShapeType="1" noTextEdit="1"/>
              </p:cNvSpPr>
              <p:nvPr/>
            </p:nvSpPr>
            <p:spPr>
              <a:xfrm>
                <a:off x="3607834" y="2940210"/>
                <a:ext cx="262994" cy="253916"/>
              </a:xfrm>
              <a:prstGeom prst="rect">
                <a:avLst/>
              </a:prstGeom>
              <a:blipFill>
                <a:blip r:embed="rId5"/>
                <a:stretch>
                  <a:fillRect/>
                </a:stretch>
              </a:blipFill>
            </p:spPr>
            <p:txBody>
              <a:bodyPr/>
              <a:lstStyle/>
              <a:p>
                <a:r>
                  <a:rPr lang="en-US">
                    <a:noFill/>
                  </a:rPr>
                  <a:t> </a:t>
                </a:r>
              </a:p>
            </p:txBody>
          </p:sp>
        </mc:Fallback>
      </mc:AlternateContent>
      <p:sp>
        <p:nvSpPr>
          <p:cNvPr id="57" name="Arc 56">
            <a:extLst>
              <a:ext uri="{FF2B5EF4-FFF2-40B4-BE49-F238E27FC236}">
                <a16:creationId xmlns:a16="http://schemas.microsoft.com/office/drawing/2014/main" id="{4983920B-9FEC-AEFD-F283-FF36661B729B}"/>
              </a:ext>
            </a:extLst>
          </p:cNvPr>
          <p:cNvSpPr/>
          <p:nvPr/>
        </p:nvSpPr>
        <p:spPr>
          <a:xfrm rot="2688852">
            <a:off x="3454954" y="2980436"/>
            <a:ext cx="168845" cy="27722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cxnSp>
        <p:nvCxnSpPr>
          <p:cNvPr id="98" name="Straight Arrow Connector 97">
            <a:extLst>
              <a:ext uri="{FF2B5EF4-FFF2-40B4-BE49-F238E27FC236}">
                <a16:creationId xmlns:a16="http://schemas.microsoft.com/office/drawing/2014/main" id="{BB35809E-948B-859C-190B-531BDE368B4C}"/>
              </a:ext>
            </a:extLst>
          </p:cNvPr>
          <p:cNvCxnSpPr>
            <a:cxnSpLocks/>
          </p:cNvCxnSpPr>
          <p:nvPr/>
        </p:nvCxnSpPr>
        <p:spPr>
          <a:xfrm>
            <a:off x="2833268" y="3116638"/>
            <a:ext cx="165036" cy="585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B5DCAC96-15B2-8177-35AC-5465237DD85A}"/>
              </a:ext>
            </a:extLst>
          </p:cNvPr>
          <p:cNvSpPr/>
          <p:nvPr/>
        </p:nvSpPr>
        <p:spPr>
          <a:xfrm>
            <a:off x="3696961" y="2118094"/>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104" name="Rectangle 103">
            <a:extLst>
              <a:ext uri="{FF2B5EF4-FFF2-40B4-BE49-F238E27FC236}">
                <a16:creationId xmlns:a16="http://schemas.microsoft.com/office/drawing/2014/main" id="{7F992DA8-C7C2-E639-A4D6-20847C0CFFAF}"/>
              </a:ext>
            </a:extLst>
          </p:cNvPr>
          <p:cNvSpPr/>
          <p:nvPr/>
        </p:nvSpPr>
        <p:spPr>
          <a:xfrm>
            <a:off x="3400867" y="2796313"/>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solidFill>
                  <a:schemeClr val="tx1"/>
                </a:solidFill>
                <a:latin typeface="Times New Roman" panose="02020603050405020304" pitchFamily="18" charset="0"/>
                <a:cs typeface="Times New Roman" panose="02020603050405020304" pitchFamily="18" charset="0"/>
              </a:rPr>
              <a:t>B</a:t>
            </a:r>
          </a:p>
        </p:txBody>
      </p:sp>
      <p:pic>
        <p:nvPicPr>
          <p:cNvPr id="107" name="Picture 106">
            <a:extLst>
              <a:ext uri="{FF2B5EF4-FFF2-40B4-BE49-F238E27FC236}">
                <a16:creationId xmlns:a16="http://schemas.microsoft.com/office/drawing/2014/main" id="{ECB53E42-DCF1-9907-ECF1-8916206B4977}"/>
              </a:ext>
            </a:extLst>
          </p:cNvPr>
          <p:cNvPicPr>
            <a:picLocks noChangeAspect="1"/>
          </p:cNvPicPr>
          <p:nvPr/>
        </p:nvPicPr>
        <p:blipFill>
          <a:blip r:embed="rId6"/>
          <a:stretch>
            <a:fillRect/>
          </a:stretch>
        </p:blipFill>
        <p:spPr>
          <a:xfrm>
            <a:off x="3234751" y="3264116"/>
            <a:ext cx="426596" cy="90380"/>
          </a:xfrm>
          <a:prstGeom prst="rect">
            <a:avLst/>
          </a:prstGeom>
        </p:spPr>
      </p:pic>
      <p:sp>
        <p:nvSpPr>
          <p:cNvPr id="108" name="Rectangle 107">
            <a:extLst>
              <a:ext uri="{FF2B5EF4-FFF2-40B4-BE49-F238E27FC236}">
                <a16:creationId xmlns:a16="http://schemas.microsoft.com/office/drawing/2014/main" id="{DF825C43-53D4-EFBA-2355-EB30AA496E61}"/>
              </a:ext>
            </a:extLst>
          </p:cNvPr>
          <p:cNvSpPr/>
          <p:nvPr/>
        </p:nvSpPr>
        <p:spPr>
          <a:xfrm>
            <a:off x="2604232" y="3286413"/>
            <a:ext cx="507422" cy="134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1" name="Connector: Elbow 110">
            <a:extLst>
              <a:ext uri="{FF2B5EF4-FFF2-40B4-BE49-F238E27FC236}">
                <a16:creationId xmlns:a16="http://schemas.microsoft.com/office/drawing/2014/main" id="{DDA20538-6D4A-D9CE-59E3-78DFBD15DF5C}"/>
              </a:ext>
            </a:extLst>
          </p:cNvPr>
          <p:cNvCxnSpPr>
            <a:cxnSpLocks/>
          </p:cNvCxnSpPr>
          <p:nvPr/>
        </p:nvCxnSpPr>
        <p:spPr>
          <a:xfrm rot="10800000" flipV="1">
            <a:off x="6705601" y="200023"/>
            <a:ext cx="1085855" cy="130757"/>
          </a:xfrm>
          <a:prstGeom prst="bentConnector3">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64FBC890-1FDD-24A8-6AC5-D8705CBEA864}"/>
              </a:ext>
            </a:extLst>
          </p:cNvPr>
          <p:cNvCxnSpPr>
            <a:cxnSpLocks/>
          </p:cNvCxnSpPr>
          <p:nvPr/>
        </p:nvCxnSpPr>
        <p:spPr>
          <a:xfrm flipH="1" flipV="1">
            <a:off x="6657975" y="885825"/>
            <a:ext cx="338138" cy="6858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073339E4-0205-5930-7C39-B3C23E628B41}"/>
              </a:ext>
            </a:extLst>
          </p:cNvPr>
          <p:cNvSpPr/>
          <p:nvPr/>
        </p:nvSpPr>
        <p:spPr>
          <a:xfrm>
            <a:off x="7748587" y="0"/>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A</a:t>
            </a:r>
          </a:p>
        </p:txBody>
      </p:sp>
      <p:sp>
        <p:nvSpPr>
          <p:cNvPr id="120" name="Oval 119">
            <a:extLst>
              <a:ext uri="{FF2B5EF4-FFF2-40B4-BE49-F238E27FC236}">
                <a16:creationId xmlns:a16="http://schemas.microsoft.com/office/drawing/2014/main" id="{62EFF868-AC12-75D9-266A-AA72FB5824DD}"/>
              </a:ext>
            </a:extLst>
          </p:cNvPr>
          <p:cNvSpPr/>
          <p:nvPr/>
        </p:nvSpPr>
        <p:spPr>
          <a:xfrm>
            <a:off x="6955632" y="1545905"/>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B</a:t>
            </a:r>
          </a:p>
        </p:txBody>
      </p:sp>
      <p:pic>
        <p:nvPicPr>
          <p:cNvPr id="124" name="Picture 123">
            <a:extLst>
              <a:ext uri="{FF2B5EF4-FFF2-40B4-BE49-F238E27FC236}">
                <a16:creationId xmlns:a16="http://schemas.microsoft.com/office/drawing/2014/main" id="{48E2DE36-D3D6-665F-AB14-D126283ABA95}"/>
              </a:ext>
            </a:extLst>
          </p:cNvPr>
          <p:cNvPicPr>
            <a:picLocks noChangeAspect="1"/>
          </p:cNvPicPr>
          <p:nvPr/>
        </p:nvPicPr>
        <p:blipFill>
          <a:blip r:embed="rId7"/>
          <a:stretch>
            <a:fillRect/>
          </a:stretch>
        </p:blipFill>
        <p:spPr>
          <a:xfrm>
            <a:off x="2481133" y="3209925"/>
            <a:ext cx="423935" cy="91264"/>
          </a:xfrm>
          <a:prstGeom prst="rect">
            <a:avLst/>
          </a:prstGeom>
        </p:spPr>
      </p:pic>
      <p:sp>
        <p:nvSpPr>
          <p:cNvPr id="125" name="Rectangle 124">
            <a:extLst>
              <a:ext uri="{FF2B5EF4-FFF2-40B4-BE49-F238E27FC236}">
                <a16:creationId xmlns:a16="http://schemas.microsoft.com/office/drawing/2014/main" id="{C7A8C7F8-A2BF-D572-0E83-51973F9C99ED}"/>
              </a:ext>
            </a:extLst>
          </p:cNvPr>
          <p:cNvSpPr/>
          <p:nvPr/>
        </p:nvSpPr>
        <p:spPr>
          <a:xfrm>
            <a:off x="4752838" y="3018112"/>
            <a:ext cx="806913" cy="197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solidFill>
                  <a:schemeClr val="tx1"/>
                </a:solidFill>
                <a:latin typeface="Times New Roman" panose="02020603050405020304" pitchFamily="18" charset="0"/>
                <a:cs typeface="Times New Roman" panose="02020603050405020304" pitchFamily="18" charset="0"/>
              </a:rPr>
              <a:t>Side view</a:t>
            </a:r>
          </a:p>
        </p:txBody>
      </p:sp>
      <p:sp>
        <p:nvSpPr>
          <p:cNvPr id="126" name="Rectangle 125">
            <a:extLst>
              <a:ext uri="{FF2B5EF4-FFF2-40B4-BE49-F238E27FC236}">
                <a16:creationId xmlns:a16="http://schemas.microsoft.com/office/drawing/2014/main" id="{8F3FCFF9-7527-81F1-8192-C1DFA5B107D5}"/>
              </a:ext>
            </a:extLst>
          </p:cNvPr>
          <p:cNvSpPr/>
          <p:nvPr/>
        </p:nvSpPr>
        <p:spPr>
          <a:xfrm>
            <a:off x="2905067" y="1481366"/>
            <a:ext cx="829727" cy="278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solidFill>
                  <a:schemeClr val="tx1"/>
                </a:solidFill>
                <a:latin typeface="Times New Roman" panose="02020603050405020304" pitchFamily="18" charset="0"/>
                <a:cs typeface="Times New Roman" panose="02020603050405020304" pitchFamily="18" charset="0"/>
              </a:rPr>
              <a:t>Front view</a:t>
            </a:r>
          </a:p>
        </p:txBody>
      </p:sp>
      <p:cxnSp>
        <p:nvCxnSpPr>
          <p:cNvPr id="130" name="Straight Connector 129">
            <a:extLst>
              <a:ext uri="{FF2B5EF4-FFF2-40B4-BE49-F238E27FC236}">
                <a16:creationId xmlns:a16="http://schemas.microsoft.com/office/drawing/2014/main" id="{B5FE2D09-EE8F-EEF9-45EA-25235810B335}"/>
              </a:ext>
            </a:extLst>
          </p:cNvPr>
          <p:cNvCxnSpPr>
            <a:cxnSpLocks/>
          </p:cNvCxnSpPr>
          <p:nvPr/>
        </p:nvCxnSpPr>
        <p:spPr>
          <a:xfrm flipH="1" flipV="1">
            <a:off x="6432752" y="2496503"/>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B59FD10-EB4B-EA3E-B2AA-1B0098ABB2A7}"/>
              </a:ext>
            </a:extLst>
          </p:cNvPr>
          <p:cNvCxnSpPr>
            <a:cxnSpLocks/>
          </p:cNvCxnSpPr>
          <p:nvPr/>
        </p:nvCxnSpPr>
        <p:spPr>
          <a:xfrm flipH="1" flipV="1">
            <a:off x="825225" y="2417863"/>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0FEBF20E-5B40-CA7C-975E-02186A562370}"/>
              </a:ext>
            </a:extLst>
          </p:cNvPr>
          <p:cNvSpPr/>
          <p:nvPr/>
        </p:nvSpPr>
        <p:spPr>
          <a:xfrm>
            <a:off x="5310278" y="2197837"/>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134" name="Rectangle 133">
            <a:extLst>
              <a:ext uri="{FF2B5EF4-FFF2-40B4-BE49-F238E27FC236}">
                <a16:creationId xmlns:a16="http://schemas.microsoft.com/office/drawing/2014/main" id="{A0AD6ADD-47AE-3D67-4D0C-CEAE3E41ABF1}"/>
              </a:ext>
            </a:extLst>
          </p:cNvPr>
          <p:cNvSpPr/>
          <p:nvPr/>
        </p:nvSpPr>
        <p:spPr>
          <a:xfrm>
            <a:off x="4985065" y="2755523"/>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B</a:t>
            </a:r>
          </a:p>
        </p:txBody>
      </p:sp>
    </p:spTree>
    <p:extLst>
      <p:ext uri="{BB962C8B-B14F-4D97-AF65-F5344CB8AC3E}">
        <p14:creationId xmlns:p14="http://schemas.microsoft.com/office/powerpoint/2010/main" val="4062790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E184CA24-5EA0-0AE3-4A81-0E2DF1DF15C3}"/>
              </a:ext>
            </a:extLst>
          </p:cNvPr>
          <p:cNvCxnSpPr/>
          <p:nvPr/>
        </p:nvCxnSpPr>
        <p:spPr>
          <a:xfrm>
            <a:off x="719138" y="2038350"/>
            <a:ext cx="0" cy="342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811F02C-3701-DB2A-F37D-20AF6A3FD626}"/>
              </a:ext>
            </a:extLst>
          </p:cNvPr>
          <p:cNvSpPr/>
          <p:nvPr/>
        </p:nvSpPr>
        <p:spPr>
          <a:xfrm>
            <a:off x="395287" y="2257425"/>
            <a:ext cx="357188" cy="161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Fx</a:t>
            </a:r>
          </a:p>
        </p:txBody>
      </p:sp>
      <p:pic>
        <p:nvPicPr>
          <p:cNvPr id="15" name="Picture 14">
            <a:extLst>
              <a:ext uri="{FF2B5EF4-FFF2-40B4-BE49-F238E27FC236}">
                <a16:creationId xmlns:a16="http://schemas.microsoft.com/office/drawing/2014/main" id="{70F14E89-7D65-CC3E-9FB4-8DF7A02FEDCB}"/>
              </a:ext>
            </a:extLst>
          </p:cNvPr>
          <p:cNvPicPr>
            <a:picLocks noGrp="1" noRot="1" noChangeAspect="1" noMove="1" noResize="1" noEditPoints="1" noAdjustHandles="1" noChangeArrowheads="1" noChangeShapeType="1" noCrop="1"/>
          </p:cNvPicPr>
          <p:nvPr/>
        </p:nvPicPr>
        <p:blipFill>
          <a:blip r:embed="rId2"/>
          <a:stretch>
            <a:fillRect/>
          </a:stretch>
        </p:blipFill>
        <p:spPr>
          <a:xfrm>
            <a:off x="0" y="-72232"/>
            <a:ext cx="9144000" cy="5143500"/>
          </a:xfrm>
          <a:prstGeom prst="rect">
            <a:avLst/>
          </a:prstGeom>
        </p:spPr>
      </p:pic>
      <p:cxnSp>
        <p:nvCxnSpPr>
          <p:cNvPr id="17" name="Straight Arrow Connector 16">
            <a:extLst>
              <a:ext uri="{FF2B5EF4-FFF2-40B4-BE49-F238E27FC236}">
                <a16:creationId xmlns:a16="http://schemas.microsoft.com/office/drawing/2014/main" id="{B44BAE34-3938-81EF-00D1-9DE77C5EF30E}"/>
              </a:ext>
            </a:extLst>
          </p:cNvPr>
          <p:cNvCxnSpPr>
            <a:cxnSpLocks/>
          </p:cNvCxnSpPr>
          <p:nvPr/>
        </p:nvCxnSpPr>
        <p:spPr>
          <a:xfrm>
            <a:off x="579219" y="1561887"/>
            <a:ext cx="64950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884FA37-1BAB-6C58-9EF0-E432F5D0EE72}"/>
              </a:ext>
            </a:extLst>
          </p:cNvPr>
          <p:cNvSpPr txBox="1"/>
          <p:nvPr/>
        </p:nvSpPr>
        <p:spPr>
          <a:xfrm>
            <a:off x="1036153" y="1282991"/>
            <a:ext cx="368380"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FY</a:t>
            </a:r>
          </a:p>
        </p:txBody>
      </p:sp>
      <p:sp>
        <p:nvSpPr>
          <p:cNvPr id="20" name="TextBox 19">
            <a:extLst>
              <a:ext uri="{FF2B5EF4-FFF2-40B4-BE49-F238E27FC236}">
                <a16:creationId xmlns:a16="http://schemas.microsoft.com/office/drawing/2014/main" id="{C4B2FEC9-11BD-86AF-ED23-6F5DA9615E34}"/>
              </a:ext>
            </a:extLst>
          </p:cNvPr>
          <p:cNvSpPr txBox="1"/>
          <p:nvPr/>
        </p:nvSpPr>
        <p:spPr>
          <a:xfrm>
            <a:off x="1100190" y="4523429"/>
            <a:ext cx="368380"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FY</a:t>
            </a:r>
          </a:p>
        </p:txBody>
      </p:sp>
      <p:cxnSp>
        <p:nvCxnSpPr>
          <p:cNvPr id="24" name="Straight Connector 23">
            <a:extLst>
              <a:ext uri="{FF2B5EF4-FFF2-40B4-BE49-F238E27FC236}">
                <a16:creationId xmlns:a16="http://schemas.microsoft.com/office/drawing/2014/main" id="{71CD5F79-7FB5-39B9-74C5-26371673BD2A}"/>
              </a:ext>
            </a:extLst>
          </p:cNvPr>
          <p:cNvCxnSpPr>
            <a:cxnSpLocks/>
          </p:cNvCxnSpPr>
          <p:nvPr/>
        </p:nvCxnSpPr>
        <p:spPr>
          <a:xfrm flipH="1">
            <a:off x="845343" y="2440838"/>
            <a:ext cx="238568" cy="16234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6ECDCD-6BF3-1125-BE55-25EEC1AD55ED}"/>
              </a:ext>
            </a:extLst>
          </p:cNvPr>
          <p:cNvCxnSpPr>
            <a:cxnSpLocks/>
          </p:cNvCxnSpPr>
          <p:nvPr/>
        </p:nvCxnSpPr>
        <p:spPr>
          <a:xfrm flipH="1">
            <a:off x="746399" y="4053574"/>
            <a:ext cx="98944" cy="83486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3A8C5A-4E8A-2133-DDC3-1C5695EAB285}"/>
              </a:ext>
            </a:extLst>
          </p:cNvPr>
          <p:cNvSpPr txBox="1"/>
          <p:nvPr/>
        </p:nvSpPr>
        <p:spPr>
          <a:xfrm>
            <a:off x="1795958" y="1005992"/>
            <a:ext cx="881094" cy="253916"/>
          </a:xfrm>
          <a:prstGeom prst="rect">
            <a:avLst/>
          </a:prstGeom>
          <a:noFill/>
        </p:spPr>
        <p:txBody>
          <a:bodyPr wrap="square" rtlCol="0">
            <a:spAutoFit/>
          </a:bodyPr>
          <a:lstStyle/>
          <a:p>
            <a:r>
              <a:rPr lang="en-US" sz="1050" b="1" dirty="0"/>
              <a:t>Top View</a:t>
            </a:r>
          </a:p>
        </p:txBody>
      </p:sp>
      <p:sp>
        <p:nvSpPr>
          <p:cNvPr id="35" name="TextBox 34">
            <a:extLst>
              <a:ext uri="{FF2B5EF4-FFF2-40B4-BE49-F238E27FC236}">
                <a16:creationId xmlns:a16="http://schemas.microsoft.com/office/drawing/2014/main" id="{897B4DB7-3C49-BC13-0A78-09430726FE8B}"/>
              </a:ext>
            </a:extLst>
          </p:cNvPr>
          <p:cNvSpPr txBox="1"/>
          <p:nvPr/>
        </p:nvSpPr>
        <p:spPr>
          <a:xfrm>
            <a:off x="1884815" y="4194009"/>
            <a:ext cx="1030971" cy="253916"/>
          </a:xfrm>
          <a:prstGeom prst="rect">
            <a:avLst/>
          </a:prstGeom>
          <a:noFill/>
        </p:spPr>
        <p:txBody>
          <a:bodyPr wrap="square" rtlCol="0">
            <a:spAutoFit/>
          </a:bodyPr>
          <a:lstStyle/>
          <a:p>
            <a:r>
              <a:rPr lang="en-US" sz="1050" b="1" dirty="0"/>
              <a:t>Front View</a:t>
            </a:r>
          </a:p>
        </p:txBody>
      </p:sp>
      <p:sp>
        <p:nvSpPr>
          <p:cNvPr id="36" name="TextBox 35">
            <a:extLst>
              <a:ext uri="{FF2B5EF4-FFF2-40B4-BE49-F238E27FC236}">
                <a16:creationId xmlns:a16="http://schemas.microsoft.com/office/drawing/2014/main" id="{CCC588B6-5519-5323-9DA7-0558A0A1FEBC}"/>
              </a:ext>
            </a:extLst>
          </p:cNvPr>
          <p:cNvSpPr txBox="1"/>
          <p:nvPr/>
        </p:nvSpPr>
        <p:spPr>
          <a:xfrm>
            <a:off x="7308041" y="3796962"/>
            <a:ext cx="881094" cy="253916"/>
          </a:xfrm>
          <a:prstGeom prst="rect">
            <a:avLst/>
          </a:prstGeom>
          <a:noFill/>
        </p:spPr>
        <p:txBody>
          <a:bodyPr wrap="square" rtlCol="0">
            <a:spAutoFit/>
          </a:bodyPr>
          <a:lstStyle/>
          <a:p>
            <a:r>
              <a:rPr lang="en-US" sz="1050" b="1" dirty="0"/>
              <a:t>Side View</a:t>
            </a:r>
          </a:p>
        </p:txBody>
      </p:sp>
      <p:sp>
        <p:nvSpPr>
          <p:cNvPr id="55" name="Arc 54">
            <a:extLst>
              <a:ext uri="{FF2B5EF4-FFF2-40B4-BE49-F238E27FC236}">
                <a16:creationId xmlns:a16="http://schemas.microsoft.com/office/drawing/2014/main" id="{83C3D93D-B41B-5AD3-B65E-38EF2D7254C9}"/>
              </a:ext>
            </a:extLst>
          </p:cNvPr>
          <p:cNvSpPr/>
          <p:nvPr/>
        </p:nvSpPr>
        <p:spPr>
          <a:xfrm rot="20843583">
            <a:off x="682654" y="2650967"/>
            <a:ext cx="358926" cy="163566"/>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9872E97-F503-25E8-3D9B-91DB227AC849}"/>
                  </a:ext>
                </a:extLst>
              </p:cNvPr>
              <p:cNvSpPr txBox="1"/>
              <p:nvPr/>
            </p:nvSpPr>
            <p:spPr>
              <a:xfrm>
                <a:off x="825682" y="2365891"/>
                <a:ext cx="26299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ea typeface="Cambria Math" panose="02040503050406030204" pitchFamily="18" charset="0"/>
                        </a:rPr>
                        <m:t>𝛾</m:t>
                      </m:r>
                    </m:oMath>
                  </m:oMathPara>
                </a14:m>
                <a:endParaRPr lang="en-US" sz="1050" dirty="0"/>
              </a:p>
            </p:txBody>
          </p:sp>
        </mc:Choice>
        <mc:Fallback xmlns="">
          <p:sp>
            <p:nvSpPr>
              <p:cNvPr id="56" name="TextBox 55">
                <a:extLst>
                  <a:ext uri="{FF2B5EF4-FFF2-40B4-BE49-F238E27FC236}">
                    <a16:creationId xmlns:a16="http://schemas.microsoft.com/office/drawing/2014/main" id="{49872E97-F503-25E8-3D9B-91DB227AC849}"/>
                  </a:ext>
                </a:extLst>
              </p:cNvPr>
              <p:cNvSpPr txBox="1">
                <a:spLocks noRot="1" noChangeAspect="1" noMove="1" noResize="1" noEditPoints="1" noAdjustHandles="1" noChangeArrowheads="1" noChangeShapeType="1" noTextEdit="1"/>
              </p:cNvSpPr>
              <p:nvPr/>
            </p:nvSpPr>
            <p:spPr>
              <a:xfrm>
                <a:off x="825682" y="2365891"/>
                <a:ext cx="262994" cy="253916"/>
              </a:xfrm>
              <a:prstGeom prst="rect">
                <a:avLst/>
              </a:prstGeom>
              <a:blipFill>
                <a:blip r:embed="rId3"/>
                <a:stretch>
                  <a:fillRect/>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3F6B09B0-994A-5091-3508-9D03D4A719C5}"/>
              </a:ext>
            </a:extLst>
          </p:cNvPr>
          <p:cNvSpPr txBox="1"/>
          <p:nvPr/>
        </p:nvSpPr>
        <p:spPr>
          <a:xfrm>
            <a:off x="6705601" y="4548806"/>
            <a:ext cx="357188"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FY</a:t>
            </a:r>
          </a:p>
        </p:txBody>
      </p:sp>
      <p:cxnSp>
        <p:nvCxnSpPr>
          <p:cNvPr id="70" name="Straight Connector 69">
            <a:extLst>
              <a:ext uri="{FF2B5EF4-FFF2-40B4-BE49-F238E27FC236}">
                <a16:creationId xmlns:a16="http://schemas.microsoft.com/office/drawing/2014/main" id="{49FFD167-319E-FB7E-539E-206E897904FB}"/>
              </a:ext>
            </a:extLst>
          </p:cNvPr>
          <p:cNvCxnSpPr>
            <a:cxnSpLocks/>
          </p:cNvCxnSpPr>
          <p:nvPr/>
        </p:nvCxnSpPr>
        <p:spPr>
          <a:xfrm flipH="1" flipV="1">
            <a:off x="831008" y="2301506"/>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733946D-D8F6-C3F3-A68B-278D9ADD8EAB}"/>
                  </a:ext>
                </a:extLst>
              </p:cNvPr>
              <p:cNvSpPr txBox="1"/>
              <p:nvPr/>
            </p:nvSpPr>
            <p:spPr>
              <a:xfrm>
                <a:off x="3607834" y="2940210"/>
                <a:ext cx="26299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ea typeface="Cambria Math" panose="02040503050406030204" pitchFamily="18" charset="0"/>
                        </a:rPr>
                        <m:t>𝛾</m:t>
                      </m:r>
                    </m:oMath>
                  </m:oMathPara>
                </a14:m>
                <a:endParaRPr lang="en-US" sz="1050" dirty="0"/>
              </a:p>
            </p:txBody>
          </p:sp>
        </mc:Choice>
        <mc:Fallback xmlns="">
          <p:sp>
            <p:nvSpPr>
              <p:cNvPr id="84" name="TextBox 83">
                <a:extLst>
                  <a:ext uri="{FF2B5EF4-FFF2-40B4-BE49-F238E27FC236}">
                    <a16:creationId xmlns:a16="http://schemas.microsoft.com/office/drawing/2014/main" id="{B733946D-D8F6-C3F3-A68B-278D9ADD8EAB}"/>
                  </a:ext>
                </a:extLst>
              </p:cNvPr>
              <p:cNvSpPr txBox="1">
                <a:spLocks noRot="1" noChangeAspect="1" noMove="1" noResize="1" noEditPoints="1" noAdjustHandles="1" noChangeArrowheads="1" noChangeShapeType="1" noTextEdit="1"/>
              </p:cNvSpPr>
              <p:nvPr/>
            </p:nvSpPr>
            <p:spPr>
              <a:xfrm>
                <a:off x="3607834" y="2940210"/>
                <a:ext cx="262994" cy="253916"/>
              </a:xfrm>
              <a:prstGeom prst="rect">
                <a:avLst/>
              </a:prstGeom>
              <a:blipFill>
                <a:blip r:embed="rId4"/>
                <a:stretch>
                  <a:fillRect/>
                </a:stretch>
              </a:blipFill>
            </p:spPr>
            <p:txBody>
              <a:bodyPr/>
              <a:lstStyle/>
              <a:p>
                <a:r>
                  <a:rPr lang="en-US">
                    <a:noFill/>
                  </a:rPr>
                  <a:t> </a:t>
                </a:r>
              </a:p>
            </p:txBody>
          </p:sp>
        </mc:Fallback>
      </mc:AlternateContent>
      <p:sp>
        <p:nvSpPr>
          <p:cNvPr id="57" name="Arc 56">
            <a:extLst>
              <a:ext uri="{FF2B5EF4-FFF2-40B4-BE49-F238E27FC236}">
                <a16:creationId xmlns:a16="http://schemas.microsoft.com/office/drawing/2014/main" id="{4983920B-9FEC-AEFD-F283-FF36661B729B}"/>
              </a:ext>
            </a:extLst>
          </p:cNvPr>
          <p:cNvSpPr/>
          <p:nvPr/>
        </p:nvSpPr>
        <p:spPr>
          <a:xfrm rot="2688852">
            <a:off x="3454954" y="2980436"/>
            <a:ext cx="168845" cy="27722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cxnSp>
        <p:nvCxnSpPr>
          <p:cNvPr id="98" name="Straight Arrow Connector 97">
            <a:extLst>
              <a:ext uri="{FF2B5EF4-FFF2-40B4-BE49-F238E27FC236}">
                <a16:creationId xmlns:a16="http://schemas.microsoft.com/office/drawing/2014/main" id="{BB35809E-948B-859C-190B-531BDE368B4C}"/>
              </a:ext>
            </a:extLst>
          </p:cNvPr>
          <p:cNvCxnSpPr>
            <a:cxnSpLocks/>
          </p:cNvCxnSpPr>
          <p:nvPr/>
        </p:nvCxnSpPr>
        <p:spPr>
          <a:xfrm>
            <a:off x="2833268" y="3116638"/>
            <a:ext cx="165036" cy="585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B5DCAC96-15B2-8177-35AC-5465237DD85A}"/>
              </a:ext>
            </a:extLst>
          </p:cNvPr>
          <p:cNvSpPr/>
          <p:nvPr/>
        </p:nvSpPr>
        <p:spPr>
          <a:xfrm>
            <a:off x="3696961" y="2118094"/>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104" name="Rectangle 103">
            <a:extLst>
              <a:ext uri="{FF2B5EF4-FFF2-40B4-BE49-F238E27FC236}">
                <a16:creationId xmlns:a16="http://schemas.microsoft.com/office/drawing/2014/main" id="{7F992DA8-C7C2-E639-A4D6-20847C0CFFAF}"/>
              </a:ext>
            </a:extLst>
          </p:cNvPr>
          <p:cNvSpPr/>
          <p:nvPr/>
        </p:nvSpPr>
        <p:spPr>
          <a:xfrm>
            <a:off x="3400867" y="2796313"/>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solidFill>
                  <a:schemeClr val="tx1"/>
                </a:solidFill>
                <a:latin typeface="Times New Roman" panose="02020603050405020304" pitchFamily="18" charset="0"/>
                <a:cs typeface="Times New Roman" panose="02020603050405020304" pitchFamily="18" charset="0"/>
              </a:rPr>
              <a:t>B</a:t>
            </a:r>
          </a:p>
        </p:txBody>
      </p:sp>
      <p:pic>
        <p:nvPicPr>
          <p:cNvPr id="107" name="Picture 106">
            <a:extLst>
              <a:ext uri="{FF2B5EF4-FFF2-40B4-BE49-F238E27FC236}">
                <a16:creationId xmlns:a16="http://schemas.microsoft.com/office/drawing/2014/main" id="{ECB53E42-DCF1-9907-ECF1-8916206B4977}"/>
              </a:ext>
            </a:extLst>
          </p:cNvPr>
          <p:cNvPicPr>
            <a:picLocks noChangeAspect="1"/>
          </p:cNvPicPr>
          <p:nvPr/>
        </p:nvPicPr>
        <p:blipFill>
          <a:blip r:embed="rId5"/>
          <a:stretch>
            <a:fillRect/>
          </a:stretch>
        </p:blipFill>
        <p:spPr>
          <a:xfrm>
            <a:off x="3234751" y="3264116"/>
            <a:ext cx="426596" cy="90380"/>
          </a:xfrm>
          <a:prstGeom prst="rect">
            <a:avLst/>
          </a:prstGeom>
        </p:spPr>
      </p:pic>
      <p:sp>
        <p:nvSpPr>
          <p:cNvPr id="108" name="Rectangle 107">
            <a:extLst>
              <a:ext uri="{FF2B5EF4-FFF2-40B4-BE49-F238E27FC236}">
                <a16:creationId xmlns:a16="http://schemas.microsoft.com/office/drawing/2014/main" id="{DF825C43-53D4-EFBA-2355-EB30AA496E61}"/>
              </a:ext>
            </a:extLst>
          </p:cNvPr>
          <p:cNvSpPr/>
          <p:nvPr/>
        </p:nvSpPr>
        <p:spPr>
          <a:xfrm>
            <a:off x="2604232" y="3286413"/>
            <a:ext cx="507422" cy="134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1" name="Connector: Elbow 110">
            <a:extLst>
              <a:ext uri="{FF2B5EF4-FFF2-40B4-BE49-F238E27FC236}">
                <a16:creationId xmlns:a16="http://schemas.microsoft.com/office/drawing/2014/main" id="{DDA20538-6D4A-D9CE-59E3-78DFBD15DF5C}"/>
              </a:ext>
            </a:extLst>
          </p:cNvPr>
          <p:cNvCxnSpPr>
            <a:cxnSpLocks/>
          </p:cNvCxnSpPr>
          <p:nvPr/>
        </p:nvCxnSpPr>
        <p:spPr>
          <a:xfrm rot="10800000" flipV="1">
            <a:off x="6705601" y="200023"/>
            <a:ext cx="1085855" cy="130757"/>
          </a:xfrm>
          <a:prstGeom prst="bentConnector3">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64FBC890-1FDD-24A8-6AC5-D8705CBEA864}"/>
              </a:ext>
            </a:extLst>
          </p:cNvPr>
          <p:cNvCxnSpPr>
            <a:cxnSpLocks/>
          </p:cNvCxnSpPr>
          <p:nvPr/>
        </p:nvCxnSpPr>
        <p:spPr>
          <a:xfrm flipH="1" flipV="1">
            <a:off x="6657975" y="885825"/>
            <a:ext cx="338138" cy="6858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073339E4-0205-5930-7C39-B3C23E628B41}"/>
              </a:ext>
            </a:extLst>
          </p:cNvPr>
          <p:cNvSpPr/>
          <p:nvPr/>
        </p:nvSpPr>
        <p:spPr>
          <a:xfrm>
            <a:off x="7748587" y="0"/>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A</a:t>
            </a:r>
          </a:p>
        </p:txBody>
      </p:sp>
      <p:sp>
        <p:nvSpPr>
          <p:cNvPr id="120" name="Oval 119">
            <a:extLst>
              <a:ext uri="{FF2B5EF4-FFF2-40B4-BE49-F238E27FC236}">
                <a16:creationId xmlns:a16="http://schemas.microsoft.com/office/drawing/2014/main" id="{62EFF868-AC12-75D9-266A-AA72FB5824DD}"/>
              </a:ext>
            </a:extLst>
          </p:cNvPr>
          <p:cNvSpPr/>
          <p:nvPr/>
        </p:nvSpPr>
        <p:spPr>
          <a:xfrm>
            <a:off x="6955632" y="1545905"/>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B</a:t>
            </a:r>
          </a:p>
        </p:txBody>
      </p:sp>
      <p:pic>
        <p:nvPicPr>
          <p:cNvPr id="124" name="Picture 123">
            <a:extLst>
              <a:ext uri="{FF2B5EF4-FFF2-40B4-BE49-F238E27FC236}">
                <a16:creationId xmlns:a16="http://schemas.microsoft.com/office/drawing/2014/main" id="{48E2DE36-D3D6-665F-AB14-D126283ABA95}"/>
              </a:ext>
            </a:extLst>
          </p:cNvPr>
          <p:cNvPicPr>
            <a:picLocks noChangeAspect="1"/>
          </p:cNvPicPr>
          <p:nvPr/>
        </p:nvPicPr>
        <p:blipFill>
          <a:blip r:embed="rId6"/>
          <a:stretch>
            <a:fillRect/>
          </a:stretch>
        </p:blipFill>
        <p:spPr>
          <a:xfrm>
            <a:off x="2481133" y="3209925"/>
            <a:ext cx="423935" cy="91264"/>
          </a:xfrm>
          <a:prstGeom prst="rect">
            <a:avLst/>
          </a:prstGeom>
        </p:spPr>
      </p:pic>
      <p:sp>
        <p:nvSpPr>
          <p:cNvPr id="125" name="Rectangle 124">
            <a:extLst>
              <a:ext uri="{FF2B5EF4-FFF2-40B4-BE49-F238E27FC236}">
                <a16:creationId xmlns:a16="http://schemas.microsoft.com/office/drawing/2014/main" id="{C7A8C7F8-A2BF-D572-0E83-51973F9C99ED}"/>
              </a:ext>
            </a:extLst>
          </p:cNvPr>
          <p:cNvSpPr/>
          <p:nvPr/>
        </p:nvSpPr>
        <p:spPr>
          <a:xfrm>
            <a:off x="4752838" y="3018112"/>
            <a:ext cx="806913" cy="197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solidFill>
                  <a:schemeClr val="tx1"/>
                </a:solidFill>
                <a:latin typeface="Times New Roman" panose="02020603050405020304" pitchFamily="18" charset="0"/>
                <a:cs typeface="Times New Roman" panose="02020603050405020304" pitchFamily="18" charset="0"/>
              </a:rPr>
              <a:t>Side view</a:t>
            </a:r>
          </a:p>
        </p:txBody>
      </p:sp>
      <p:sp>
        <p:nvSpPr>
          <p:cNvPr id="128" name="Rectangle 127">
            <a:extLst>
              <a:ext uri="{FF2B5EF4-FFF2-40B4-BE49-F238E27FC236}">
                <a16:creationId xmlns:a16="http://schemas.microsoft.com/office/drawing/2014/main" id="{C37DFE54-C4E1-81DE-7EC8-0F0912702F4C}"/>
              </a:ext>
            </a:extLst>
          </p:cNvPr>
          <p:cNvSpPr/>
          <p:nvPr/>
        </p:nvSpPr>
        <p:spPr>
          <a:xfrm>
            <a:off x="2844881" y="2504390"/>
            <a:ext cx="120373" cy="137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dirty="0">
                <a:solidFill>
                  <a:srgbClr val="00B050"/>
                </a:solidFill>
                <a:latin typeface="Times New Roman" panose="02020603050405020304" pitchFamily="18" charset="0"/>
                <a:cs typeface="Times New Roman" panose="02020603050405020304" pitchFamily="18" charset="0"/>
              </a:rPr>
              <a:t>O</a:t>
            </a:r>
          </a:p>
        </p:txBody>
      </p:sp>
      <p:sp>
        <p:nvSpPr>
          <p:cNvPr id="129" name="Rectangle 128">
            <a:extLst>
              <a:ext uri="{FF2B5EF4-FFF2-40B4-BE49-F238E27FC236}">
                <a16:creationId xmlns:a16="http://schemas.microsoft.com/office/drawing/2014/main" id="{85E9339D-3154-96EB-BF0A-C15F898CA672}"/>
              </a:ext>
            </a:extLst>
          </p:cNvPr>
          <p:cNvSpPr/>
          <p:nvPr/>
        </p:nvSpPr>
        <p:spPr>
          <a:xfrm>
            <a:off x="3484210" y="2613768"/>
            <a:ext cx="153710" cy="190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dirty="0">
                <a:solidFill>
                  <a:srgbClr val="00B050"/>
                </a:solidFill>
                <a:latin typeface="Times New Roman" panose="02020603050405020304" pitchFamily="18" charset="0"/>
                <a:cs typeface="Times New Roman" panose="02020603050405020304" pitchFamily="18" charset="0"/>
              </a:rPr>
              <a:t>D</a:t>
            </a:r>
          </a:p>
        </p:txBody>
      </p:sp>
      <p:cxnSp>
        <p:nvCxnSpPr>
          <p:cNvPr id="130" name="Straight Connector 129">
            <a:extLst>
              <a:ext uri="{FF2B5EF4-FFF2-40B4-BE49-F238E27FC236}">
                <a16:creationId xmlns:a16="http://schemas.microsoft.com/office/drawing/2014/main" id="{B5FE2D09-EE8F-EEF9-45EA-25235810B335}"/>
              </a:ext>
            </a:extLst>
          </p:cNvPr>
          <p:cNvCxnSpPr>
            <a:cxnSpLocks/>
          </p:cNvCxnSpPr>
          <p:nvPr/>
        </p:nvCxnSpPr>
        <p:spPr>
          <a:xfrm flipH="1" flipV="1">
            <a:off x="6432752" y="2496503"/>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5C3A57CE-81F2-D718-982A-7AF4033E28CD}"/>
              </a:ext>
            </a:extLst>
          </p:cNvPr>
          <p:cNvPicPr>
            <a:picLocks noGrp="1" noRot="1" noChangeAspect="1" noMove="1" noResize="1" noEditPoints="1" noAdjustHandles="1" noChangeArrowheads="1" noChangeShapeType="1" noCrop="1"/>
          </p:cNvPicPr>
          <p:nvPr/>
        </p:nvPicPr>
        <p:blipFill>
          <a:blip r:embed="rId7"/>
          <a:stretch>
            <a:fillRect/>
          </a:stretch>
        </p:blipFill>
        <p:spPr>
          <a:xfrm>
            <a:off x="1666988" y="1505948"/>
            <a:ext cx="4102460" cy="1915299"/>
          </a:xfrm>
          <a:prstGeom prst="rect">
            <a:avLst/>
          </a:prstGeom>
        </p:spPr>
      </p:pic>
      <p:cxnSp>
        <p:nvCxnSpPr>
          <p:cNvPr id="4" name="Straight Connector 3">
            <a:extLst>
              <a:ext uri="{FF2B5EF4-FFF2-40B4-BE49-F238E27FC236}">
                <a16:creationId xmlns:a16="http://schemas.microsoft.com/office/drawing/2014/main" id="{A65C8779-D052-86C0-27B8-0700088AA261}"/>
              </a:ext>
            </a:extLst>
          </p:cNvPr>
          <p:cNvCxnSpPr>
            <a:cxnSpLocks/>
          </p:cNvCxnSpPr>
          <p:nvPr/>
        </p:nvCxnSpPr>
        <p:spPr>
          <a:xfrm flipH="1" flipV="1">
            <a:off x="579219" y="2301506"/>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CDAC45F4-2352-E307-E06D-356E275B3567}"/>
              </a:ext>
            </a:extLst>
          </p:cNvPr>
          <p:cNvCxnSpPr>
            <a:cxnSpLocks/>
          </p:cNvCxnSpPr>
          <p:nvPr/>
        </p:nvCxnSpPr>
        <p:spPr>
          <a:xfrm>
            <a:off x="579219" y="4523429"/>
            <a:ext cx="64950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6" name="Rectangle 125">
            <a:extLst>
              <a:ext uri="{FF2B5EF4-FFF2-40B4-BE49-F238E27FC236}">
                <a16:creationId xmlns:a16="http://schemas.microsoft.com/office/drawing/2014/main" id="{8F3FCFF9-7527-81F1-8192-C1DFA5B107D5}"/>
              </a:ext>
            </a:extLst>
          </p:cNvPr>
          <p:cNvSpPr/>
          <p:nvPr/>
        </p:nvSpPr>
        <p:spPr>
          <a:xfrm>
            <a:off x="2329115" y="1519313"/>
            <a:ext cx="881094" cy="239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tx1"/>
                </a:solidFill>
                <a:latin typeface="Times New Roman" panose="02020603050405020304" pitchFamily="18" charset="0"/>
                <a:cs typeface="Times New Roman" panose="02020603050405020304" pitchFamily="18" charset="0"/>
              </a:rPr>
              <a:t>Front view</a:t>
            </a:r>
          </a:p>
        </p:txBody>
      </p:sp>
      <p:sp>
        <p:nvSpPr>
          <p:cNvPr id="13" name="TextBox 12">
            <a:extLst>
              <a:ext uri="{FF2B5EF4-FFF2-40B4-BE49-F238E27FC236}">
                <a16:creationId xmlns:a16="http://schemas.microsoft.com/office/drawing/2014/main" id="{164A3670-A17A-7F97-7757-F28DE94504C6}"/>
              </a:ext>
            </a:extLst>
          </p:cNvPr>
          <p:cNvSpPr txBox="1"/>
          <p:nvPr/>
        </p:nvSpPr>
        <p:spPr>
          <a:xfrm>
            <a:off x="6338833" y="4404077"/>
            <a:ext cx="380999" cy="253916"/>
          </a:xfrm>
          <a:prstGeom prst="rect">
            <a:avLst/>
          </a:prstGeom>
          <a:noFill/>
        </p:spPr>
        <p:txBody>
          <a:bodyPr wrap="square" rtlCol="0">
            <a:spAutoFit/>
          </a:bodyPr>
          <a:lstStyle/>
          <a:p>
            <a:r>
              <a:rPr lang="en-US" sz="1050" dirty="0"/>
              <a:t>+</a:t>
            </a:r>
          </a:p>
        </p:txBody>
      </p:sp>
      <p:sp>
        <p:nvSpPr>
          <p:cNvPr id="14" name="Oval 13">
            <a:extLst>
              <a:ext uri="{FF2B5EF4-FFF2-40B4-BE49-F238E27FC236}">
                <a16:creationId xmlns:a16="http://schemas.microsoft.com/office/drawing/2014/main" id="{258A8C8B-149B-AF10-4457-F1878E99EE2B}"/>
              </a:ext>
            </a:extLst>
          </p:cNvPr>
          <p:cNvSpPr/>
          <p:nvPr/>
        </p:nvSpPr>
        <p:spPr>
          <a:xfrm>
            <a:off x="6648314" y="4485688"/>
            <a:ext cx="210554" cy="1262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t>
            </a:r>
          </a:p>
        </p:txBody>
      </p:sp>
      <p:cxnSp>
        <p:nvCxnSpPr>
          <p:cNvPr id="19" name="Straight Connector 18">
            <a:extLst>
              <a:ext uri="{FF2B5EF4-FFF2-40B4-BE49-F238E27FC236}">
                <a16:creationId xmlns:a16="http://schemas.microsoft.com/office/drawing/2014/main" id="{13FE16F8-CB06-131E-7C34-D19538BC1AD5}"/>
              </a:ext>
            </a:extLst>
          </p:cNvPr>
          <p:cNvCxnSpPr/>
          <p:nvPr/>
        </p:nvCxnSpPr>
        <p:spPr>
          <a:xfrm>
            <a:off x="5106156" y="4548805"/>
            <a:ext cx="2588420"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1429841-F91E-408C-AA0D-4604539A051A}"/>
              </a:ext>
            </a:extLst>
          </p:cNvPr>
          <p:cNvCxnSpPr>
            <a:cxnSpLocks/>
          </p:cNvCxnSpPr>
          <p:nvPr/>
        </p:nvCxnSpPr>
        <p:spPr>
          <a:xfrm flipH="1">
            <a:off x="4422995" y="1924759"/>
            <a:ext cx="792191" cy="149885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0E1ED0F1-116C-F52F-C123-2F27F13E62FB}"/>
              </a:ext>
            </a:extLst>
          </p:cNvPr>
          <p:cNvSpPr/>
          <p:nvPr/>
        </p:nvSpPr>
        <p:spPr>
          <a:xfrm>
            <a:off x="4499319" y="2796313"/>
            <a:ext cx="199967" cy="401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b="1" dirty="0">
              <a:solidFill>
                <a:srgbClr val="00B050"/>
              </a:solidFill>
            </a:endParaRPr>
          </a:p>
        </p:txBody>
      </p:sp>
      <p:sp>
        <p:nvSpPr>
          <p:cNvPr id="46" name="Rectangle 45">
            <a:extLst>
              <a:ext uri="{FF2B5EF4-FFF2-40B4-BE49-F238E27FC236}">
                <a16:creationId xmlns:a16="http://schemas.microsoft.com/office/drawing/2014/main" id="{E4441940-10DA-F014-A217-7A7D175548C6}"/>
              </a:ext>
            </a:extLst>
          </p:cNvPr>
          <p:cNvSpPr/>
          <p:nvPr/>
        </p:nvSpPr>
        <p:spPr>
          <a:xfrm>
            <a:off x="4145225" y="1519842"/>
            <a:ext cx="656383" cy="114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tx1"/>
                </a:solidFill>
                <a:latin typeface="Times New Roman" panose="02020603050405020304" pitchFamily="18" charset="0"/>
                <a:cs typeface="Times New Roman" panose="02020603050405020304" pitchFamily="18" charset="0"/>
              </a:rPr>
              <a:t>Side view</a:t>
            </a:r>
          </a:p>
        </p:txBody>
      </p:sp>
      <p:cxnSp>
        <p:nvCxnSpPr>
          <p:cNvPr id="50" name="Straight Connector 49">
            <a:extLst>
              <a:ext uri="{FF2B5EF4-FFF2-40B4-BE49-F238E27FC236}">
                <a16:creationId xmlns:a16="http://schemas.microsoft.com/office/drawing/2014/main" id="{586B521D-4193-A01B-F22D-AF28E53D9A0F}"/>
              </a:ext>
            </a:extLst>
          </p:cNvPr>
          <p:cNvCxnSpPr>
            <a:cxnSpLocks/>
          </p:cNvCxnSpPr>
          <p:nvPr/>
        </p:nvCxnSpPr>
        <p:spPr>
          <a:xfrm flipH="1">
            <a:off x="4657544" y="2996975"/>
            <a:ext cx="9737" cy="42427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62" name="Arc 61">
            <a:extLst>
              <a:ext uri="{FF2B5EF4-FFF2-40B4-BE49-F238E27FC236}">
                <a16:creationId xmlns:a16="http://schemas.microsoft.com/office/drawing/2014/main" id="{B5AFBD05-DCCC-0DE5-3C0D-C86EC6D49144}"/>
              </a:ext>
            </a:extLst>
          </p:cNvPr>
          <p:cNvSpPr/>
          <p:nvPr/>
        </p:nvSpPr>
        <p:spPr>
          <a:xfrm rot="16200000">
            <a:off x="3797192" y="2857682"/>
            <a:ext cx="608225" cy="225751"/>
          </a:xfrm>
          <a:prstGeom prst="arc">
            <a:avLst>
              <a:gd name="adj1" fmla="val 16200000"/>
              <a:gd name="adj2" fmla="val 190128"/>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C8CA0481-996C-9F88-F918-F43BBBED8D6A}"/>
                  </a:ext>
                </a:extLst>
              </p:cNvPr>
              <p:cNvSpPr/>
              <p:nvPr/>
            </p:nvSpPr>
            <p:spPr>
              <a:xfrm>
                <a:off x="3822743" y="2722294"/>
                <a:ext cx="235886" cy="140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50" i="1">
                          <a:solidFill>
                            <a:schemeClr val="tx1"/>
                          </a:solidFill>
                          <a:latin typeface="Cambria Math" panose="02040503050406030204" pitchFamily="18" charset="0"/>
                          <a:ea typeface="Cambria Math" panose="02040503050406030204" pitchFamily="18" charset="0"/>
                        </a:rPr>
                        <m:t>𝜏</m:t>
                      </m:r>
                    </m:oMath>
                  </m:oMathPara>
                </a14:m>
                <a:endParaRPr lang="en-US" sz="1050" dirty="0">
                  <a:solidFill>
                    <a:schemeClr val="tx1"/>
                  </a:solidFill>
                </a:endParaRPr>
              </a:p>
            </p:txBody>
          </p:sp>
        </mc:Choice>
        <mc:Fallback xmlns="">
          <p:sp>
            <p:nvSpPr>
              <p:cNvPr id="65" name="Rectangle 64">
                <a:extLst>
                  <a:ext uri="{FF2B5EF4-FFF2-40B4-BE49-F238E27FC236}">
                    <a16:creationId xmlns:a16="http://schemas.microsoft.com/office/drawing/2014/main" id="{C8CA0481-996C-9F88-F918-F43BBBED8D6A}"/>
                  </a:ext>
                </a:extLst>
              </p:cNvPr>
              <p:cNvSpPr>
                <a:spLocks noRot="1" noChangeAspect="1" noMove="1" noResize="1" noEditPoints="1" noAdjustHandles="1" noChangeArrowheads="1" noChangeShapeType="1" noTextEdit="1"/>
              </p:cNvSpPr>
              <p:nvPr/>
            </p:nvSpPr>
            <p:spPr>
              <a:xfrm>
                <a:off x="3822743" y="2722294"/>
                <a:ext cx="235886" cy="140483"/>
              </a:xfrm>
              <a:prstGeom prst="rect">
                <a:avLst/>
              </a:prstGeom>
              <a:blipFill>
                <a:blip r:embed="rId8"/>
                <a:stretch>
                  <a:fillRect b="-4348"/>
                </a:stretch>
              </a:blipFill>
              <a:ln>
                <a:no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D53D0A93-FD06-FA8F-2C9F-FD51A82005D8}"/>
              </a:ext>
            </a:extLst>
          </p:cNvPr>
          <p:cNvCxnSpPr>
            <a:cxnSpLocks/>
          </p:cNvCxnSpPr>
          <p:nvPr/>
        </p:nvCxnSpPr>
        <p:spPr>
          <a:xfrm>
            <a:off x="4171180" y="3018112"/>
            <a:ext cx="205022" cy="1278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2DDF05BF-BF98-8D6B-A475-8E20E77DD48C}"/>
                  </a:ext>
                </a:extLst>
              </p:cNvPr>
              <p:cNvSpPr/>
              <p:nvPr/>
            </p:nvSpPr>
            <p:spPr>
              <a:xfrm>
                <a:off x="3746754" y="3138770"/>
                <a:ext cx="507422" cy="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a:solidFill>
                                <a:schemeClr val="tx1"/>
                              </a:solidFill>
                              <a:latin typeface="Cambria Math" panose="02040503050406030204" pitchFamily="18" charset="0"/>
                            </a:rPr>
                          </m:ctrlPr>
                        </m:sSubPr>
                        <m:e>
                          <m:r>
                            <a:rPr lang="en-US" sz="900" i="1">
                              <a:solidFill>
                                <a:schemeClr val="tx1"/>
                              </a:solidFill>
                              <a:latin typeface="Cambria Math" panose="02040503050406030204" pitchFamily="18" charset="0"/>
                            </a:rPr>
                            <m:t>𝑅</m:t>
                          </m:r>
                        </m:e>
                        <m:sub>
                          <m:r>
                            <a:rPr lang="en-US" sz="900" i="1">
                              <a:solidFill>
                                <a:schemeClr val="tx1"/>
                              </a:solidFill>
                              <a:latin typeface="Cambria Math" panose="02040503050406030204" pitchFamily="18" charset="0"/>
                            </a:rPr>
                            <m:t>𝑛𝑜𝑚</m:t>
                          </m:r>
                        </m:sub>
                      </m:sSub>
                      <m:r>
                        <a:rPr lang="en-US" sz="900" i="1">
                          <a:solidFill>
                            <a:schemeClr val="tx1"/>
                          </a:solidFill>
                          <a:latin typeface="Cambria Math" panose="02040503050406030204" pitchFamily="18" charset="0"/>
                        </a:rPr>
                        <m:t>.</m:t>
                      </m:r>
                      <m:r>
                        <m:rPr>
                          <m:sty m:val="p"/>
                        </m:rPr>
                        <a:rPr lang="en-US" sz="900">
                          <a:solidFill>
                            <a:schemeClr val="tx1"/>
                          </a:solidFill>
                          <a:latin typeface="Cambria Math" panose="02040503050406030204" pitchFamily="18" charset="0"/>
                        </a:rPr>
                        <m:t>sin</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ea typeface="Cambria Math" panose="02040503050406030204" pitchFamily="18" charset="0"/>
                        </a:rPr>
                        <m:t>𝜏</m:t>
                      </m:r>
                      <m:r>
                        <a:rPr lang="en-US" sz="900" i="1">
                          <a:solidFill>
                            <a:schemeClr val="tx1"/>
                          </a:solidFill>
                          <a:latin typeface="Cambria Math" panose="02040503050406030204" pitchFamily="18" charset="0"/>
                        </a:rPr>
                        <m:t>)</m:t>
                      </m:r>
                    </m:oMath>
                  </m:oMathPara>
                </a14:m>
                <a:endParaRPr lang="en-US" sz="900" dirty="0">
                  <a:solidFill>
                    <a:schemeClr val="tx1"/>
                  </a:solidFill>
                </a:endParaRPr>
              </a:p>
            </p:txBody>
          </p:sp>
        </mc:Choice>
        <mc:Fallback xmlns="">
          <p:sp>
            <p:nvSpPr>
              <p:cNvPr id="76" name="Rectangle 75">
                <a:extLst>
                  <a:ext uri="{FF2B5EF4-FFF2-40B4-BE49-F238E27FC236}">
                    <a16:creationId xmlns:a16="http://schemas.microsoft.com/office/drawing/2014/main" id="{2DDF05BF-BF98-8D6B-A475-8E20E77DD48C}"/>
                  </a:ext>
                </a:extLst>
              </p:cNvPr>
              <p:cNvSpPr>
                <a:spLocks noRot="1" noChangeAspect="1" noMove="1" noResize="1" noEditPoints="1" noAdjustHandles="1" noChangeArrowheads="1" noChangeShapeType="1" noTextEdit="1"/>
              </p:cNvSpPr>
              <p:nvPr/>
            </p:nvSpPr>
            <p:spPr>
              <a:xfrm>
                <a:off x="3746754" y="3138770"/>
                <a:ext cx="507422" cy="91264"/>
              </a:xfrm>
              <a:prstGeom prst="rect">
                <a:avLst/>
              </a:prstGeom>
              <a:blipFill>
                <a:blip r:embed="rId9"/>
                <a:stretch>
                  <a:fillRect l="-20482" t="-26667" r="-16867" b="-8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36ABD1C7-6F8D-731E-F4B2-B2AF8D7D12B1}"/>
                  </a:ext>
                </a:extLst>
              </p:cNvPr>
              <p:cNvSpPr/>
              <p:nvPr/>
            </p:nvSpPr>
            <p:spPr>
              <a:xfrm>
                <a:off x="3934923" y="3294798"/>
                <a:ext cx="548204" cy="103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t</a:t>
                </a:r>
                <a14:m>
                  <m:oMath xmlns:m="http://schemas.openxmlformats.org/officeDocument/2006/math">
                    <m:r>
                      <a:rPr lang="en-US" sz="900" i="1">
                        <a:solidFill>
                          <a:schemeClr val="tx1"/>
                        </a:solidFill>
                        <a:latin typeface="Cambria Math" panose="02040503050406030204" pitchFamily="18" charset="0"/>
                      </a:rPr>
                      <m:t>.</m:t>
                    </m:r>
                    <m:r>
                      <m:rPr>
                        <m:sty m:val="p"/>
                      </m:rPr>
                      <a:rPr lang="en-US" sz="900">
                        <a:solidFill>
                          <a:schemeClr val="tx1"/>
                        </a:solidFill>
                        <a:latin typeface="Cambria Math" panose="02040503050406030204" pitchFamily="18" charset="0"/>
                      </a:rPr>
                      <m:t>c</m:t>
                    </m:r>
                    <m:r>
                      <a:rPr lang="en-US" sz="900" i="1">
                        <a:solidFill>
                          <a:schemeClr val="tx1"/>
                        </a:solidFill>
                        <a:latin typeface="Cambria Math" panose="02040503050406030204" pitchFamily="18" charset="0"/>
                      </a:rPr>
                      <m:t>𝑜𝑠</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ea typeface="Cambria Math" panose="02040503050406030204" pitchFamily="18" charset="0"/>
                      </a:rPr>
                      <m:t>𝜏</m:t>
                    </m:r>
                    <m:r>
                      <a:rPr lang="en-US" sz="900" i="1">
                        <a:solidFill>
                          <a:schemeClr val="tx1"/>
                        </a:solidFill>
                        <a:latin typeface="Cambria Math" panose="02040503050406030204" pitchFamily="18" charset="0"/>
                      </a:rPr>
                      <m:t>)</m:t>
                    </m:r>
                  </m:oMath>
                </a14:m>
                <a:endParaRPr lang="en-US" sz="900" dirty="0">
                  <a:solidFill>
                    <a:schemeClr val="tx1"/>
                  </a:solidFill>
                </a:endParaRPr>
              </a:p>
            </p:txBody>
          </p:sp>
        </mc:Choice>
        <mc:Fallback xmlns="">
          <p:sp>
            <p:nvSpPr>
              <p:cNvPr id="77" name="Rectangle 76">
                <a:extLst>
                  <a:ext uri="{FF2B5EF4-FFF2-40B4-BE49-F238E27FC236}">
                    <a16:creationId xmlns:a16="http://schemas.microsoft.com/office/drawing/2014/main" id="{36ABD1C7-6F8D-731E-F4B2-B2AF8D7D12B1}"/>
                  </a:ext>
                </a:extLst>
              </p:cNvPr>
              <p:cNvSpPr>
                <a:spLocks noRot="1" noChangeAspect="1" noMove="1" noResize="1" noEditPoints="1" noAdjustHandles="1" noChangeArrowheads="1" noChangeShapeType="1" noTextEdit="1"/>
              </p:cNvSpPr>
              <p:nvPr/>
            </p:nvSpPr>
            <p:spPr>
              <a:xfrm>
                <a:off x="3934923" y="3294798"/>
                <a:ext cx="548204" cy="103039"/>
              </a:xfrm>
              <a:prstGeom prst="rect">
                <a:avLst/>
              </a:prstGeom>
              <a:blipFill>
                <a:blip r:embed="rId10"/>
                <a:stretch>
                  <a:fillRect t="-123529" b="-135294"/>
                </a:stretch>
              </a:blipFill>
              <a:ln>
                <a:no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8238307-5334-76A4-390F-94BE79B5B562}"/>
              </a:ext>
            </a:extLst>
          </p:cNvPr>
          <p:cNvCxnSpPr>
            <a:cxnSpLocks/>
          </p:cNvCxnSpPr>
          <p:nvPr/>
        </p:nvCxnSpPr>
        <p:spPr>
          <a:xfrm>
            <a:off x="4304340" y="3227595"/>
            <a:ext cx="190519" cy="8675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CD72797-0DD4-5591-6B40-B377379CE14A}"/>
              </a:ext>
            </a:extLst>
          </p:cNvPr>
          <p:cNvCxnSpPr>
            <a:cxnSpLocks/>
          </p:cNvCxnSpPr>
          <p:nvPr/>
        </p:nvCxnSpPr>
        <p:spPr>
          <a:xfrm flipH="1">
            <a:off x="4313965" y="1762213"/>
            <a:ext cx="792191" cy="149885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B069861-80AD-F599-4C07-EE9E807C3C64}"/>
              </a:ext>
            </a:extLst>
          </p:cNvPr>
          <p:cNvSpPr/>
          <p:nvPr/>
        </p:nvSpPr>
        <p:spPr>
          <a:xfrm>
            <a:off x="4488656" y="1934680"/>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82" name="Rectangle 81">
            <a:extLst>
              <a:ext uri="{FF2B5EF4-FFF2-40B4-BE49-F238E27FC236}">
                <a16:creationId xmlns:a16="http://schemas.microsoft.com/office/drawing/2014/main" id="{E72B44D8-60A6-FA9D-0A07-EE0026C95D74}"/>
              </a:ext>
            </a:extLst>
          </p:cNvPr>
          <p:cNvSpPr/>
          <p:nvPr/>
        </p:nvSpPr>
        <p:spPr>
          <a:xfrm>
            <a:off x="4170832" y="2534700"/>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B</a:t>
            </a:r>
          </a:p>
        </p:txBody>
      </p:sp>
      <p:cxnSp>
        <p:nvCxnSpPr>
          <p:cNvPr id="83" name="Straight Connector 82">
            <a:extLst>
              <a:ext uri="{FF2B5EF4-FFF2-40B4-BE49-F238E27FC236}">
                <a16:creationId xmlns:a16="http://schemas.microsoft.com/office/drawing/2014/main" id="{B2E124E0-E752-F59B-1B2B-9546AD8787E8}"/>
              </a:ext>
            </a:extLst>
          </p:cNvPr>
          <p:cNvCxnSpPr>
            <a:cxnSpLocks/>
          </p:cNvCxnSpPr>
          <p:nvPr/>
        </p:nvCxnSpPr>
        <p:spPr>
          <a:xfrm flipH="1" flipV="1">
            <a:off x="3871360" y="2429686"/>
            <a:ext cx="1074575" cy="948023"/>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8" name="Rectangle 87">
            <a:extLst>
              <a:ext uri="{FF2B5EF4-FFF2-40B4-BE49-F238E27FC236}">
                <a16:creationId xmlns:a16="http://schemas.microsoft.com/office/drawing/2014/main" id="{FDADC4BC-833D-5BFC-3F81-8CD9A87F712B}"/>
              </a:ext>
            </a:extLst>
          </p:cNvPr>
          <p:cNvSpPr/>
          <p:nvPr/>
        </p:nvSpPr>
        <p:spPr>
          <a:xfrm>
            <a:off x="2980153" y="2025311"/>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89" name="Rectangle 88">
            <a:extLst>
              <a:ext uri="{FF2B5EF4-FFF2-40B4-BE49-F238E27FC236}">
                <a16:creationId xmlns:a16="http://schemas.microsoft.com/office/drawing/2014/main" id="{A4596A34-532D-DA39-1F63-B68F4FB57E27}"/>
              </a:ext>
            </a:extLst>
          </p:cNvPr>
          <p:cNvSpPr/>
          <p:nvPr/>
        </p:nvSpPr>
        <p:spPr>
          <a:xfrm>
            <a:off x="2743777" y="2695761"/>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B</a:t>
            </a:r>
          </a:p>
        </p:txBody>
      </p:sp>
      <p:sp>
        <p:nvSpPr>
          <p:cNvPr id="90" name="TextBox 89">
            <a:extLst>
              <a:ext uri="{FF2B5EF4-FFF2-40B4-BE49-F238E27FC236}">
                <a16:creationId xmlns:a16="http://schemas.microsoft.com/office/drawing/2014/main" id="{B7F8560A-7275-57FD-44C5-8847CD8D1E44}"/>
              </a:ext>
            </a:extLst>
          </p:cNvPr>
          <p:cNvSpPr txBox="1"/>
          <p:nvPr/>
        </p:nvSpPr>
        <p:spPr>
          <a:xfrm>
            <a:off x="2277244" y="2280851"/>
            <a:ext cx="166688" cy="253916"/>
          </a:xfrm>
          <a:prstGeom prst="rect">
            <a:avLst/>
          </a:prstGeom>
          <a:solidFill>
            <a:schemeClr val="bg1"/>
          </a:solidFill>
        </p:spPr>
        <p:txBody>
          <a:bodyPr wrap="square" rtlCol="0">
            <a:spAutoFit/>
          </a:bodyPr>
          <a:lstStyle/>
          <a:p>
            <a:endParaRPr lang="en-US" sz="1050" dirty="0"/>
          </a:p>
        </p:txBody>
      </p:sp>
      <p:sp>
        <p:nvSpPr>
          <p:cNvPr id="91" name="TextBox 90">
            <a:extLst>
              <a:ext uri="{FF2B5EF4-FFF2-40B4-BE49-F238E27FC236}">
                <a16:creationId xmlns:a16="http://schemas.microsoft.com/office/drawing/2014/main" id="{3D140387-E348-3963-1FD1-5CF5D904272E}"/>
              </a:ext>
            </a:extLst>
          </p:cNvPr>
          <p:cNvSpPr txBox="1"/>
          <p:nvPr/>
        </p:nvSpPr>
        <p:spPr>
          <a:xfrm>
            <a:off x="2879743" y="2510149"/>
            <a:ext cx="100411" cy="253916"/>
          </a:xfrm>
          <a:prstGeom prst="rect">
            <a:avLst/>
          </a:prstGeom>
          <a:solidFill>
            <a:schemeClr val="bg1"/>
          </a:solidFill>
        </p:spPr>
        <p:txBody>
          <a:bodyPr wrap="square" rtlCol="0">
            <a:spAutoFit/>
          </a:bodyPr>
          <a:lstStyle/>
          <a:p>
            <a:endParaRPr lang="en-US" sz="1050" dirty="0"/>
          </a:p>
        </p:txBody>
      </p:sp>
      <p:cxnSp>
        <p:nvCxnSpPr>
          <p:cNvPr id="2" name="Straight Connector 1">
            <a:extLst>
              <a:ext uri="{FF2B5EF4-FFF2-40B4-BE49-F238E27FC236}">
                <a16:creationId xmlns:a16="http://schemas.microsoft.com/office/drawing/2014/main" id="{027426AB-00E3-5845-06A9-E8466361F22D}"/>
              </a:ext>
            </a:extLst>
          </p:cNvPr>
          <p:cNvCxnSpPr>
            <a:cxnSpLocks/>
          </p:cNvCxnSpPr>
          <p:nvPr/>
        </p:nvCxnSpPr>
        <p:spPr>
          <a:xfrm>
            <a:off x="4337894" y="2674184"/>
            <a:ext cx="299046" cy="27682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B22706-E2C3-79B7-90B2-C40765443DD1}"/>
              </a:ext>
            </a:extLst>
          </p:cNvPr>
          <p:cNvCxnSpPr>
            <a:cxnSpLocks/>
          </p:cNvCxnSpPr>
          <p:nvPr/>
        </p:nvCxnSpPr>
        <p:spPr>
          <a:xfrm>
            <a:off x="4397628" y="2607078"/>
            <a:ext cx="108365" cy="9239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631636-437B-D2EB-6772-1D79F0CA33D4}"/>
              </a:ext>
            </a:extLst>
          </p:cNvPr>
          <p:cNvCxnSpPr>
            <a:cxnSpLocks/>
          </p:cNvCxnSpPr>
          <p:nvPr/>
        </p:nvCxnSpPr>
        <p:spPr>
          <a:xfrm flipH="1">
            <a:off x="4436310" y="2689709"/>
            <a:ext cx="80490" cy="828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156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E184CA24-5EA0-0AE3-4A81-0E2DF1DF15C3}"/>
              </a:ext>
            </a:extLst>
          </p:cNvPr>
          <p:cNvCxnSpPr/>
          <p:nvPr/>
        </p:nvCxnSpPr>
        <p:spPr>
          <a:xfrm>
            <a:off x="719138" y="2038350"/>
            <a:ext cx="0" cy="342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811F02C-3701-DB2A-F37D-20AF6A3FD626}"/>
              </a:ext>
            </a:extLst>
          </p:cNvPr>
          <p:cNvSpPr/>
          <p:nvPr/>
        </p:nvSpPr>
        <p:spPr>
          <a:xfrm>
            <a:off x="395287" y="2257425"/>
            <a:ext cx="357188" cy="161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Fx</a:t>
            </a:r>
          </a:p>
        </p:txBody>
      </p:sp>
      <p:pic>
        <p:nvPicPr>
          <p:cNvPr id="15" name="Picture 14">
            <a:extLst>
              <a:ext uri="{FF2B5EF4-FFF2-40B4-BE49-F238E27FC236}">
                <a16:creationId xmlns:a16="http://schemas.microsoft.com/office/drawing/2014/main" id="{70F14E89-7D65-CC3E-9FB4-8DF7A02FEDCB}"/>
              </a:ext>
            </a:extLst>
          </p:cNvPr>
          <p:cNvPicPr>
            <a:picLocks noGrp="1" noRot="1" noChangeAspect="1" noMove="1" noResize="1" noEditPoints="1" noAdjustHandles="1" noChangeArrowheads="1" noChangeShapeType="1" noCrop="1"/>
          </p:cNvPicPr>
          <p:nvPr/>
        </p:nvPicPr>
        <p:blipFill>
          <a:blip r:embed="rId2"/>
          <a:stretch>
            <a:fillRect/>
          </a:stretch>
        </p:blipFill>
        <p:spPr>
          <a:xfrm>
            <a:off x="0" y="-72232"/>
            <a:ext cx="9144000" cy="5143500"/>
          </a:xfrm>
          <a:prstGeom prst="rect">
            <a:avLst/>
          </a:prstGeom>
        </p:spPr>
      </p:pic>
      <p:sp>
        <p:nvSpPr>
          <p:cNvPr id="18" name="TextBox 17">
            <a:extLst>
              <a:ext uri="{FF2B5EF4-FFF2-40B4-BE49-F238E27FC236}">
                <a16:creationId xmlns:a16="http://schemas.microsoft.com/office/drawing/2014/main" id="{4884FA37-1BAB-6C58-9EF0-E432F5D0EE72}"/>
              </a:ext>
            </a:extLst>
          </p:cNvPr>
          <p:cNvSpPr txBox="1"/>
          <p:nvPr/>
        </p:nvSpPr>
        <p:spPr>
          <a:xfrm>
            <a:off x="433727" y="637627"/>
            <a:ext cx="368380" cy="253916"/>
          </a:xfrm>
          <a:prstGeom prst="rect">
            <a:avLst/>
          </a:prstGeom>
          <a:noFill/>
          <a:ln>
            <a:noFill/>
          </a:ln>
        </p:spPr>
        <p:txBody>
          <a:bodyPr wrap="square" rtlCol="0">
            <a:spAutoFit/>
          </a:bodyPr>
          <a:lstStyle/>
          <a:p>
            <a:r>
              <a:rPr lang="en-US" sz="1050" dirty="0">
                <a:solidFill>
                  <a:schemeClr val="bg1"/>
                </a:solidFill>
                <a:highlight>
                  <a:srgbClr val="000000"/>
                </a:highlight>
                <a:latin typeface="Times New Roman" panose="02020603050405020304" pitchFamily="18" charset="0"/>
                <a:cs typeface="Times New Roman" panose="02020603050405020304" pitchFamily="18" charset="0"/>
              </a:rPr>
              <a:t>Fz</a:t>
            </a:r>
          </a:p>
        </p:txBody>
      </p:sp>
      <p:sp>
        <p:nvSpPr>
          <p:cNvPr id="20" name="TextBox 19">
            <a:extLst>
              <a:ext uri="{FF2B5EF4-FFF2-40B4-BE49-F238E27FC236}">
                <a16:creationId xmlns:a16="http://schemas.microsoft.com/office/drawing/2014/main" id="{C4B2FEC9-11BD-86AF-ED23-6F5DA9615E34}"/>
              </a:ext>
            </a:extLst>
          </p:cNvPr>
          <p:cNvSpPr txBox="1"/>
          <p:nvPr/>
        </p:nvSpPr>
        <p:spPr>
          <a:xfrm>
            <a:off x="10308" y="3658463"/>
            <a:ext cx="402400"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FZ</a:t>
            </a:r>
          </a:p>
        </p:txBody>
      </p:sp>
      <p:cxnSp>
        <p:nvCxnSpPr>
          <p:cNvPr id="24" name="Straight Connector 23">
            <a:extLst>
              <a:ext uri="{FF2B5EF4-FFF2-40B4-BE49-F238E27FC236}">
                <a16:creationId xmlns:a16="http://schemas.microsoft.com/office/drawing/2014/main" id="{71CD5F79-7FB5-39B9-74C5-26371673BD2A}"/>
              </a:ext>
            </a:extLst>
          </p:cNvPr>
          <p:cNvCxnSpPr>
            <a:cxnSpLocks/>
          </p:cNvCxnSpPr>
          <p:nvPr/>
        </p:nvCxnSpPr>
        <p:spPr>
          <a:xfrm flipH="1">
            <a:off x="845343" y="2440838"/>
            <a:ext cx="238568" cy="16234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6ECDCD-6BF3-1125-BE55-25EEC1AD55ED}"/>
              </a:ext>
            </a:extLst>
          </p:cNvPr>
          <p:cNvCxnSpPr>
            <a:cxnSpLocks/>
          </p:cNvCxnSpPr>
          <p:nvPr/>
        </p:nvCxnSpPr>
        <p:spPr>
          <a:xfrm flipH="1">
            <a:off x="746399" y="4053574"/>
            <a:ext cx="98944" cy="83486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3A8C5A-4E8A-2133-DDC3-1C5695EAB285}"/>
              </a:ext>
            </a:extLst>
          </p:cNvPr>
          <p:cNvSpPr txBox="1"/>
          <p:nvPr/>
        </p:nvSpPr>
        <p:spPr>
          <a:xfrm>
            <a:off x="1795958" y="1005992"/>
            <a:ext cx="881094" cy="253916"/>
          </a:xfrm>
          <a:prstGeom prst="rect">
            <a:avLst/>
          </a:prstGeom>
          <a:noFill/>
        </p:spPr>
        <p:txBody>
          <a:bodyPr wrap="square" rtlCol="0">
            <a:spAutoFit/>
          </a:bodyPr>
          <a:lstStyle/>
          <a:p>
            <a:r>
              <a:rPr lang="en-US" sz="1050" b="1" dirty="0"/>
              <a:t>Top View</a:t>
            </a:r>
          </a:p>
        </p:txBody>
      </p:sp>
      <p:sp>
        <p:nvSpPr>
          <p:cNvPr id="35" name="TextBox 34">
            <a:extLst>
              <a:ext uri="{FF2B5EF4-FFF2-40B4-BE49-F238E27FC236}">
                <a16:creationId xmlns:a16="http://schemas.microsoft.com/office/drawing/2014/main" id="{897B4DB7-3C49-BC13-0A78-09430726FE8B}"/>
              </a:ext>
            </a:extLst>
          </p:cNvPr>
          <p:cNvSpPr txBox="1"/>
          <p:nvPr/>
        </p:nvSpPr>
        <p:spPr>
          <a:xfrm>
            <a:off x="1884815" y="4194009"/>
            <a:ext cx="1030971" cy="253916"/>
          </a:xfrm>
          <a:prstGeom prst="rect">
            <a:avLst/>
          </a:prstGeom>
          <a:noFill/>
        </p:spPr>
        <p:txBody>
          <a:bodyPr wrap="square" rtlCol="0">
            <a:spAutoFit/>
          </a:bodyPr>
          <a:lstStyle/>
          <a:p>
            <a:r>
              <a:rPr lang="en-US" sz="1050" b="1" dirty="0"/>
              <a:t>Front View</a:t>
            </a:r>
          </a:p>
        </p:txBody>
      </p:sp>
      <p:sp>
        <p:nvSpPr>
          <p:cNvPr id="36" name="TextBox 35">
            <a:extLst>
              <a:ext uri="{FF2B5EF4-FFF2-40B4-BE49-F238E27FC236}">
                <a16:creationId xmlns:a16="http://schemas.microsoft.com/office/drawing/2014/main" id="{CCC588B6-5519-5323-9DA7-0558A0A1FEBC}"/>
              </a:ext>
            </a:extLst>
          </p:cNvPr>
          <p:cNvSpPr txBox="1"/>
          <p:nvPr/>
        </p:nvSpPr>
        <p:spPr>
          <a:xfrm>
            <a:off x="7308041" y="3796962"/>
            <a:ext cx="881094" cy="253916"/>
          </a:xfrm>
          <a:prstGeom prst="rect">
            <a:avLst/>
          </a:prstGeom>
          <a:noFill/>
        </p:spPr>
        <p:txBody>
          <a:bodyPr wrap="square" rtlCol="0">
            <a:spAutoFit/>
          </a:bodyPr>
          <a:lstStyle/>
          <a:p>
            <a:r>
              <a:rPr lang="en-US" sz="1050" b="1" dirty="0"/>
              <a:t>Side View</a:t>
            </a:r>
          </a:p>
        </p:txBody>
      </p:sp>
      <p:sp>
        <p:nvSpPr>
          <p:cNvPr id="55" name="Arc 54">
            <a:extLst>
              <a:ext uri="{FF2B5EF4-FFF2-40B4-BE49-F238E27FC236}">
                <a16:creationId xmlns:a16="http://schemas.microsoft.com/office/drawing/2014/main" id="{83C3D93D-B41B-5AD3-B65E-38EF2D7254C9}"/>
              </a:ext>
            </a:extLst>
          </p:cNvPr>
          <p:cNvSpPr/>
          <p:nvPr/>
        </p:nvSpPr>
        <p:spPr>
          <a:xfrm rot="20843583">
            <a:off x="682654" y="2650967"/>
            <a:ext cx="358926" cy="163566"/>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9872E97-F503-25E8-3D9B-91DB227AC849}"/>
                  </a:ext>
                </a:extLst>
              </p:cNvPr>
              <p:cNvSpPr txBox="1"/>
              <p:nvPr/>
            </p:nvSpPr>
            <p:spPr>
              <a:xfrm>
                <a:off x="825682" y="2365891"/>
                <a:ext cx="26299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ea typeface="Cambria Math" panose="02040503050406030204" pitchFamily="18" charset="0"/>
                        </a:rPr>
                        <m:t>𝛾</m:t>
                      </m:r>
                    </m:oMath>
                  </m:oMathPara>
                </a14:m>
                <a:endParaRPr lang="en-US" sz="1050" dirty="0"/>
              </a:p>
            </p:txBody>
          </p:sp>
        </mc:Choice>
        <mc:Fallback xmlns="">
          <p:sp>
            <p:nvSpPr>
              <p:cNvPr id="56" name="TextBox 55">
                <a:extLst>
                  <a:ext uri="{FF2B5EF4-FFF2-40B4-BE49-F238E27FC236}">
                    <a16:creationId xmlns:a16="http://schemas.microsoft.com/office/drawing/2014/main" id="{49872E97-F503-25E8-3D9B-91DB227AC849}"/>
                  </a:ext>
                </a:extLst>
              </p:cNvPr>
              <p:cNvSpPr txBox="1">
                <a:spLocks noRot="1" noChangeAspect="1" noMove="1" noResize="1" noEditPoints="1" noAdjustHandles="1" noChangeArrowheads="1" noChangeShapeType="1" noTextEdit="1"/>
              </p:cNvSpPr>
              <p:nvPr/>
            </p:nvSpPr>
            <p:spPr>
              <a:xfrm>
                <a:off x="825682" y="2365891"/>
                <a:ext cx="262994" cy="253916"/>
              </a:xfrm>
              <a:prstGeom prst="rect">
                <a:avLst/>
              </a:prstGeom>
              <a:blipFill>
                <a:blip r:embed="rId3"/>
                <a:stretch>
                  <a:fillRect/>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3F6B09B0-994A-5091-3508-9D03D4A719C5}"/>
              </a:ext>
            </a:extLst>
          </p:cNvPr>
          <p:cNvSpPr txBox="1"/>
          <p:nvPr/>
        </p:nvSpPr>
        <p:spPr>
          <a:xfrm>
            <a:off x="6105924" y="2898877"/>
            <a:ext cx="415376"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FZ</a:t>
            </a:r>
          </a:p>
        </p:txBody>
      </p:sp>
      <p:cxnSp>
        <p:nvCxnSpPr>
          <p:cNvPr id="70" name="Straight Connector 69">
            <a:extLst>
              <a:ext uri="{FF2B5EF4-FFF2-40B4-BE49-F238E27FC236}">
                <a16:creationId xmlns:a16="http://schemas.microsoft.com/office/drawing/2014/main" id="{49FFD167-319E-FB7E-539E-206E897904FB}"/>
              </a:ext>
            </a:extLst>
          </p:cNvPr>
          <p:cNvCxnSpPr>
            <a:cxnSpLocks/>
          </p:cNvCxnSpPr>
          <p:nvPr/>
        </p:nvCxnSpPr>
        <p:spPr>
          <a:xfrm flipH="1" flipV="1">
            <a:off x="831008" y="2301506"/>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sp>
        <p:nvSpPr>
          <p:cNvPr id="104" name="Rectangle 103">
            <a:extLst>
              <a:ext uri="{FF2B5EF4-FFF2-40B4-BE49-F238E27FC236}">
                <a16:creationId xmlns:a16="http://schemas.microsoft.com/office/drawing/2014/main" id="{7F992DA8-C7C2-E639-A4D6-20847C0CFFAF}"/>
              </a:ext>
            </a:extLst>
          </p:cNvPr>
          <p:cNvSpPr/>
          <p:nvPr/>
        </p:nvSpPr>
        <p:spPr>
          <a:xfrm>
            <a:off x="3400867" y="2796313"/>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solidFill>
                <a:schemeClr val="tx1"/>
              </a:solidFill>
              <a:latin typeface="Times New Roman" panose="02020603050405020304" pitchFamily="18" charset="0"/>
              <a:cs typeface="Times New Roman" panose="02020603050405020304" pitchFamily="18" charset="0"/>
            </a:endParaRPr>
          </a:p>
        </p:txBody>
      </p:sp>
      <p:cxnSp>
        <p:nvCxnSpPr>
          <p:cNvPr id="111" name="Connector: Elbow 110">
            <a:extLst>
              <a:ext uri="{FF2B5EF4-FFF2-40B4-BE49-F238E27FC236}">
                <a16:creationId xmlns:a16="http://schemas.microsoft.com/office/drawing/2014/main" id="{DDA20538-6D4A-D9CE-59E3-78DFBD15DF5C}"/>
              </a:ext>
            </a:extLst>
          </p:cNvPr>
          <p:cNvCxnSpPr>
            <a:cxnSpLocks/>
          </p:cNvCxnSpPr>
          <p:nvPr/>
        </p:nvCxnSpPr>
        <p:spPr>
          <a:xfrm rot="10800000" flipV="1">
            <a:off x="6705601" y="200023"/>
            <a:ext cx="1085855" cy="130757"/>
          </a:xfrm>
          <a:prstGeom prst="bentConnector3">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64FBC890-1FDD-24A8-6AC5-D8705CBEA864}"/>
              </a:ext>
            </a:extLst>
          </p:cNvPr>
          <p:cNvCxnSpPr>
            <a:cxnSpLocks/>
          </p:cNvCxnSpPr>
          <p:nvPr/>
        </p:nvCxnSpPr>
        <p:spPr>
          <a:xfrm flipH="1" flipV="1">
            <a:off x="6657975" y="885825"/>
            <a:ext cx="338138" cy="6858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073339E4-0205-5930-7C39-B3C23E628B41}"/>
              </a:ext>
            </a:extLst>
          </p:cNvPr>
          <p:cNvSpPr/>
          <p:nvPr/>
        </p:nvSpPr>
        <p:spPr>
          <a:xfrm>
            <a:off x="7748587" y="0"/>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A</a:t>
            </a:r>
          </a:p>
        </p:txBody>
      </p:sp>
      <p:sp>
        <p:nvSpPr>
          <p:cNvPr id="120" name="Oval 119">
            <a:extLst>
              <a:ext uri="{FF2B5EF4-FFF2-40B4-BE49-F238E27FC236}">
                <a16:creationId xmlns:a16="http://schemas.microsoft.com/office/drawing/2014/main" id="{62EFF868-AC12-75D9-266A-AA72FB5824DD}"/>
              </a:ext>
            </a:extLst>
          </p:cNvPr>
          <p:cNvSpPr/>
          <p:nvPr/>
        </p:nvSpPr>
        <p:spPr>
          <a:xfrm>
            <a:off x="6955632" y="1545905"/>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B</a:t>
            </a:r>
          </a:p>
        </p:txBody>
      </p:sp>
      <p:cxnSp>
        <p:nvCxnSpPr>
          <p:cNvPr id="130" name="Straight Connector 129">
            <a:extLst>
              <a:ext uri="{FF2B5EF4-FFF2-40B4-BE49-F238E27FC236}">
                <a16:creationId xmlns:a16="http://schemas.microsoft.com/office/drawing/2014/main" id="{B5FE2D09-EE8F-EEF9-45EA-25235810B335}"/>
              </a:ext>
            </a:extLst>
          </p:cNvPr>
          <p:cNvCxnSpPr>
            <a:cxnSpLocks/>
          </p:cNvCxnSpPr>
          <p:nvPr/>
        </p:nvCxnSpPr>
        <p:spPr>
          <a:xfrm flipH="1" flipV="1">
            <a:off x="6436773" y="2499889"/>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65C8779-D052-86C0-27B8-0700088AA261}"/>
              </a:ext>
            </a:extLst>
          </p:cNvPr>
          <p:cNvCxnSpPr>
            <a:cxnSpLocks/>
          </p:cNvCxnSpPr>
          <p:nvPr/>
        </p:nvCxnSpPr>
        <p:spPr>
          <a:xfrm flipH="1" flipV="1">
            <a:off x="579219" y="2301506"/>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CDAC45F4-2352-E307-E06D-356E275B3567}"/>
              </a:ext>
            </a:extLst>
          </p:cNvPr>
          <p:cNvCxnSpPr>
            <a:cxnSpLocks/>
          </p:cNvCxnSpPr>
          <p:nvPr/>
        </p:nvCxnSpPr>
        <p:spPr>
          <a:xfrm flipV="1">
            <a:off x="177438" y="3935462"/>
            <a:ext cx="0" cy="5879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FE16F8-CB06-131E-7C34-D19538BC1AD5}"/>
              </a:ext>
            </a:extLst>
          </p:cNvPr>
          <p:cNvCxnSpPr/>
          <p:nvPr/>
        </p:nvCxnSpPr>
        <p:spPr>
          <a:xfrm>
            <a:off x="5160168" y="4523429"/>
            <a:ext cx="2588420" cy="0"/>
          </a:xfrm>
          <a:prstGeom prst="line">
            <a:avLst/>
          </a:prstGeom>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0E1ED0F1-116C-F52F-C123-2F27F13E62FB}"/>
              </a:ext>
            </a:extLst>
          </p:cNvPr>
          <p:cNvSpPr/>
          <p:nvPr/>
        </p:nvSpPr>
        <p:spPr>
          <a:xfrm>
            <a:off x="4499319" y="2796313"/>
            <a:ext cx="199967" cy="401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b="1" dirty="0">
              <a:solidFill>
                <a:srgbClr val="00B050"/>
              </a:solidFill>
            </a:endParaRPr>
          </a:p>
        </p:txBody>
      </p:sp>
      <p:sp>
        <p:nvSpPr>
          <p:cNvPr id="8" name="Oval 7">
            <a:extLst>
              <a:ext uri="{FF2B5EF4-FFF2-40B4-BE49-F238E27FC236}">
                <a16:creationId xmlns:a16="http://schemas.microsoft.com/office/drawing/2014/main" id="{4C5FB279-4B19-244F-D7E5-CDC56B39A23C}"/>
              </a:ext>
            </a:extLst>
          </p:cNvPr>
          <p:cNvSpPr/>
          <p:nvPr/>
        </p:nvSpPr>
        <p:spPr>
          <a:xfrm>
            <a:off x="526840" y="935596"/>
            <a:ext cx="142290" cy="11998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t>
            </a:r>
          </a:p>
        </p:txBody>
      </p:sp>
      <p:cxnSp>
        <p:nvCxnSpPr>
          <p:cNvPr id="16" name="Straight Arrow Connector 15">
            <a:extLst>
              <a:ext uri="{FF2B5EF4-FFF2-40B4-BE49-F238E27FC236}">
                <a16:creationId xmlns:a16="http://schemas.microsoft.com/office/drawing/2014/main" id="{B043A369-6A97-71B7-4428-09E1C15845FA}"/>
              </a:ext>
            </a:extLst>
          </p:cNvPr>
          <p:cNvCxnSpPr>
            <a:cxnSpLocks/>
          </p:cNvCxnSpPr>
          <p:nvPr/>
        </p:nvCxnSpPr>
        <p:spPr>
          <a:xfrm flipH="1" flipV="1">
            <a:off x="6431448" y="3069318"/>
            <a:ext cx="14334" cy="14541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76C6461D-FB09-6B53-33AA-6525714EF896}"/>
              </a:ext>
            </a:extLst>
          </p:cNvPr>
          <p:cNvSpPr/>
          <p:nvPr/>
        </p:nvSpPr>
        <p:spPr>
          <a:xfrm>
            <a:off x="6105925" y="3786789"/>
            <a:ext cx="238568" cy="2871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a:t>
            </a:r>
          </a:p>
        </p:txBody>
      </p:sp>
      <p:sp>
        <p:nvSpPr>
          <p:cNvPr id="40" name="Rectangle 39">
            <a:extLst>
              <a:ext uri="{FF2B5EF4-FFF2-40B4-BE49-F238E27FC236}">
                <a16:creationId xmlns:a16="http://schemas.microsoft.com/office/drawing/2014/main" id="{B51C7266-CFCB-A87F-1C04-A4C100B6C50B}"/>
              </a:ext>
            </a:extLst>
          </p:cNvPr>
          <p:cNvSpPr/>
          <p:nvPr/>
        </p:nvSpPr>
        <p:spPr>
          <a:xfrm>
            <a:off x="373284" y="914626"/>
            <a:ext cx="158449" cy="1619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a:t>
            </a:r>
          </a:p>
        </p:txBody>
      </p:sp>
      <p:sp>
        <p:nvSpPr>
          <p:cNvPr id="51" name="Rectangle 50">
            <a:extLst>
              <a:ext uri="{FF2B5EF4-FFF2-40B4-BE49-F238E27FC236}">
                <a16:creationId xmlns:a16="http://schemas.microsoft.com/office/drawing/2014/main" id="{02038FE5-EA30-5D6E-A96B-1DEA3660B71E}"/>
              </a:ext>
            </a:extLst>
          </p:cNvPr>
          <p:cNvSpPr/>
          <p:nvPr/>
        </p:nvSpPr>
        <p:spPr>
          <a:xfrm>
            <a:off x="6454378" y="1639466"/>
            <a:ext cx="203598" cy="181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a:t>
            </a:r>
          </a:p>
        </p:txBody>
      </p:sp>
      <p:cxnSp>
        <p:nvCxnSpPr>
          <p:cNvPr id="52" name="Straight Arrow Connector 51">
            <a:extLst>
              <a:ext uri="{FF2B5EF4-FFF2-40B4-BE49-F238E27FC236}">
                <a16:creationId xmlns:a16="http://schemas.microsoft.com/office/drawing/2014/main" id="{7475736F-1314-44C1-2E56-D38BF01FB6B7}"/>
              </a:ext>
            </a:extLst>
          </p:cNvPr>
          <p:cNvCxnSpPr>
            <a:cxnSpLocks/>
          </p:cNvCxnSpPr>
          <p:nvPr/>
        </p:nvCxnSpPr>
        <p:spPr>
          <a:xfrm flipH="1" flipV="1">
            <a:off x="6373519" y="760849"/>
            <a:ext cx="147059" cy="89186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8B65697-072B-5806-4B87-DCA49F1B0649}"/>
              </a:ext>
            </a:extLst>
          </p:cNvPr>
          <p:cNvGrpSpPr/>
          <p:nvPr/>
        </p:nvGrpSpPr>
        <p:grpSpPr>
          <a:xfrm>
            <a:off x="1836884" y="1331214"/>
            <a:ext cx="4120212" cy="2310757"/>
            <a:chOff x="2149586" y="1663146"/>
            <a:chExt cx="5493616" cy="3081009"/>
          </a:xfrm>
        </p:grpSpPr>
        <p:pic>
          <p:nvPicPr>
            <p:cNvPr id="2" name="Picture 1">
              <a:extLst>
                <a:ext uri="{FF2B5EF4-FFF2-40B4-BE49-F238E27FC236}">
                  <a16:creationId xmlns:a16="http://schemas.microsoft.com/office/drawing/2014/main" id="{1351E942-4E99-0C59-6311-3972E8F91689}"/>
                </a:ext>
              </a:extLst>
            </p:cNvPr>
            <p:cNvPicPr>
              <a:picLocks noChangeAspect="1"/>
            </p:cNvPicPr>
            <p:nvPr/>
          </p:nvPicPr>
          <p:blipFill rotWithShape="1">
            <a:blip r:embed="rId4"/>
            <a:srcRect l="4505" t="2059" r="4750" b="4888"/>
            <a:stretch/>
          </p:blipFill>
          <p:spPr>
            <a:xfrm>
              <a:off x="2149586" y="1663146"/>
              <a:ext cx="5493616" cy="3081009"/>
            </a:xfrm>
            <a:prstGeom prst="rect">
              <a:avLst/>
            </a:prstGeom>
          </p:spPr>
        </p:pic>
        <p:sp>
          <p:nvSpPr>
            <p:cNvPr id="29" name="Rectangle 28">
              <a:extLst>
                <a:ext uri="{FF2B5EF4-FFF2-40B4-BE49-F238E27FC236}">
                  <a16:creationId xmlns:a16="http://schemas.microsoft.com/office/drawing/2014/main" id="{4C42EED8-BC4C-AAEB-AC84-A0D5A77FF1B2}"/>
                </a:ext>
              </a:extLst>
            </p:cNvPr>
            <p:cNvSpPr/>
            <p:nvPr/>
          </p:nvSpPr>
          <p:spPr>
            <a:xfrm>
              <a:off x="4061405" y="2544724"/>
              <a:ext cx="222250" cy="244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30" name="Rectangle 29">
              <a:extLst>
                <a:ext uri="{FF2B5EF4-FFF2-40B4-BE49-F238E27FC236}">
                  <a16:creationId xmlns:a16="http://schemas.microsoft.com/office/drawing/2014/main" id="{6596DB2E-7CD3-9DF1-F712-EA2F42CBF24F}"/>
                </a:ext>
              </a:extLst>
            </p:cNvPr>
            <p:cNvSpPr/>
            <p:nvPr/>
          </p:nvSpPr>
          <p:spPr>
            <a:xfrm>
              <a:off x="3737287" y="3948530"/>
              <a:ext cx="222250" cy="244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B</a:t>
              </a:r>
            </a:p>
          </p:txBody>
        </p:sp>
        <p:sp>
          <p:nvSpPr>
            <p:cNvPr id="31" name="Rectangle 30">
              <a:extLst>
                <a:ext uri="{FF2B5EF4-FFF2-40B4-BE49-F238E27FC236}">
                  <a16:creationId xmlns:a16="http://schemas.microsoft.com/office/drawing/2014/main" id="{B95F455E-870E-B358-6E83-DF4B69BDF187}"/>
                </a:ext>
              </a:extLst>
            </p:cNvPr>
            <p:cNvSpPr/>
            <p:nvPr/>
          </p:nvSpPr>
          <p:spPr>
            <a:xfrm>
              <a:off x="6093100" y="3939150"/>
              <a:ext cx="222250" cy="244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38" name="Rectangle 37">
              <a:extLst>
                <a:ext uri="{FF2B5EF4-FFF2-40B4-BE49-F238E27FC236}">
                  <a16:creationId xmlns:a16="http://schemas.microsoft.com/office/drawing/2014/main" id="{D697E85F-761F-1399-E851-D504BF89E8DC}"/>
                </a:ext>
              </a:extLst>
            </p:cNvPr>
            <p:cNvSpPr/>
            <p:nvPr/>
          </p:nvSpPr>
          <p:spPr>
            <a:xfrm>
              <a:off x="3056748" y="3175000"/>
              <a:ext cx="222250" cy="244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a:t>
              </a:r>
            </a:p>
          </p:txBody>
        </p:sp>
        <p:sp>
          <p:nvSpPr>
            <p:cNvPr id="39" name="Rectangle 38">
              <a:extLst>
                <a:ext uri="{FF2B5EF4-FFF2-40B4-BE49-F238E27FC236}">
                  <a16:creationId xmlns:a16="http://schemas.microsoft.com/office/drawing/2014/main" id="{C5699435-EB59-992A-7010-0721B50A95FA}"/>
                </a:ext>
              </a:extLst>
            </p:cNvPr>
            <p:cNvSpPr/>
            <p:nvPr/>
          </p:nvSpPr>
          <p:spPr>
            <a:xfrm>
              <a:off x="5505720" y="4036575"/>
              <a:ext cx="222250" cy="244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a:t>
              </a:r>
            </a:p>
          </p:txBody>
        </p:sp>
        <p:cxnSp>
          <p:nvCxnSpPr>
            <p:cNvPr id="3" name="Straight Connector 2">
              <a:extLst>
                <a:ext uri="{FF2B5EF4-FFF2-40B4-BE49-F238E27FC236}">
                  <a16:creationId xmlns:a16="http://schemas.microsoft.com/office/drawing/2014/main" id="{C131C3D7-CDAC-0C7C-4EE3-0271099338BC}"/>
                </a:ext>
              </a:extLst>
            </p:cNvPr>
            <p:cNvCxnSpPr>
              <a:cxnSpLocks/>
            </p:cNvCxnSpPr>
            <p:nvPr/>
          </p:nvCxnSpPr>
          <p:spPr>
            <a:xfrm>
              <a:off x="5544350" y="3861950"/>
              <a:ext cx="415439" cy="33113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70F404-3015-1875-74C4-3B338FB48FEA}"/>
                </a:ext>
              </a:extLst>
            </p:cNvPr>
            <p:cNvCxnSpPr>
              <a:cxnSpLocks/>
            </p:cNvCxnSpPr>
            <p:nvPr/>
          </p:nvCxnSpPr>
          <p:spPr>
            <a:xfrm flipV="1">
              <a:off x="5723772" y="3837836"/>
              <a:ext cx="79759" cy="18967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157A74-CE5E-3A3F-CC04-E149CC0C54E2}"/>
                </a:ext>
              </a:extLst>
            </p:cNvPr>
            <p:cNvCxnSpPr>
              <a:cxnSpLocks/>
            </p:cNvCxnSpPr>
            <p:nvPr/>
          </p:nvCxnSpPr>
          <p:spPr>
            <a:xfrm>
              <a:off x="5616845" y="3695303"/>
              <a:ext cx="187624" cy="16664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609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line, font&#10;&#10;Description automatically generated">
            <a:extLst>
              <a:ext uri="{FF2B5EF4-FFF2-40B4-BE49-F238E27FC236}">
                <a16:creationId xmlns:a16="http://schemas.microsoft.com/office/drawing/2014/main" id="{6E159E74-3690-FB08-9AD3-B6A9EC63F12D}"/>
              </a:ext>
            </a:extLst>
          </p:cNvPr>
          <p:cNvPicPr>
            <a:picLocks noChangeAspect="1"/>
          </p:cNvPicPr>
          <p:nvPr/>
        </p:nvPicPr>
        <p:blipFill>
          <a:blip r:embed="rId2"/>
          <a:stretch>
            <a:fillRect/>
          </a:stretch>
        </p:blipFill>
        <p:spPr>
          <a:xfrm>
            <a:off x="1" y="0"/>
            <a:ext cx="3681046" cy="2653828"/>
          </a:xfrm>
          <a:prstGeom prst="rect">
            <a:avLst/>
          </a:prstGeom>
          <a:ln>
            <a:solidFill>
              <a:schemeClr val="tx1"/>
            </a:solidFill>
          </a:ln>
        </p:spPr>
      </p:pic>
      <p:pic>
        <p:nvPicPr>
          <p:cNvPr id="5" name="Picture 4" descr="A picture containing text, screenshot, line, plot&#10;&#10;Description automatically generated">
            <a:extLst>
              <a:ext uri="{FF2B5EF4-FFF2-40B4-BE49-F238E27FC236}">
                <a16:creationId xmlns:a16="http://schemas.microsoft.com/office/drawing/2014/main" id="{F78235D6-6392-3BE4-01ED-BBFDF22E4B3A}"/>
              </a:ext>
            </a:extLst>
          </p:cNvPr>
          <p:cNvPicPr>
            <a:picLocks noChangeAspect="1"/>
          </p:cNvPicPr>
          <p:nvPr/>
        </p:nvPicPr>
        <p:blipFill rotWithShape="1">
          <a:blip r:embed="rId3">
            <a:extLst>
              <a:ext uri="{28A0092B-C50C-407E-A947-70E740481C1C}">
                <a14:useLocalDpi xmlns:a14="http://schemas.microsoft.com/office/drawing/2010/main" val="0"/>
              </a:ext>
            </a:extLst>
          </a:blip>
          <a:srcRect l="9244" t="3809" r="8736" b="4037"/>
          <a:stretch/>
        </p:blipFill>
        <p:spPr bwMode="auto">
          <a:xfrm>
            <a:off x="4689231" y="0"/>
            <a:ext cx="4454769" cy="2654154"/>
          </a:xfrm>
          <a:prstGeom prst="rect">
            <a:avLst/>
          </a:prstGeom>
          <a:ln>
            <a:solidFill>
              <a:schemeClr val="tx1"/>
            </a:solidFill>
          </a:ln>
          <a:extLst>
            <a:ext uri="{53640926-AAD7-44D8-BBD7-CCE9431645EC}">
              <a14:shadowObscured xmlns:a14="http://schemas.microsoft.com/office/drawing/2010/main"/>
            </a:ext>
          </a:extLst>
        </p:spPr>
      </p:pic>
      <p:pic>
        <p:nvPicPr>
          <p:cNvPr id="6" name="Picture 5" descr="A picture containing text, screenshot, line, plot&#10;&#10;Description automatically generated">
            <a:extLst>
              <a:ext uri="{FF2B5EF4-FFF2-40B4-BE49-F238E27FC236}">
                <a16:creationId xmlns:a16="http://schemas.microsoft.com/office/drawing/2014/main" id="{DD9F0B72-BCD1-398A-705D-390E7A875355}"/>
              </a:ext>
            </a:extLst>
          </p:cNvPr>
          <p:cNvPicPr>
            <a:picLocks noChangeAspect="1"/>
          </p:cNvPicPr>
          <p:nvPr/>
        </p:nvPicPr>
        <p:blipFill rotWithShape="1">
          <a:blip r:embed="rId4"/>
          <a:srcRect l="7128" r="3301" b="3307"/>
          <a:stretch/>
        </p:blipFill>
        <p:spPr>
          <a:xfrm>
            <a:off x="1864832" y="2666390"/>
            <a:ext cx="5085086" cy="2530594"/>
          </a:xfrm>
          <a:prstGeom prst="rect">
            <a:avLst/>
          </a:prstGeom>
          <a:ln>
            <a:solidFill>
              <a:schemeClr val="tx1"/>
            </a:solidFill>
          </a:ln>
        </p:spPr>
      </p:pic>
    </p:spTree>
    <p:extLst>
      <p:ext uri="{BB962C8B-B14F-4D97-AF65-F5344CB8AC3E}">
        <p14:creationId xmlns:p14="http://schemas.microsoft.com/office/powerpoint/2010/main" val="2962472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729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97923" y="284253"/>
            <a:ext cx="4312723" cy="10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 Introduction:</a:t>
            </a:r>
            <a:endParaRPr dirty="0"/>
          </a:p>
        </p:txBody>
      </p:sp>
      <p:sp>
        <p:nvSpPr>
          <p:cNvPr id="7" name="TextBox 6">
            <a:extLst>
              <a:ext uri="{FF2B5EF4-FFF2-40B4-BE49-F238E27FC236}">
                <a16:creationId xmlns:a16="http://schemas.microsoft.com/office/drawing/2014/main" id="{EF915DC3-1887-AAB2-A487-C036E3C850C9}"/>
              </a:ext>
            </a:extLst>
          </p:cNvPr>
          <p:cNvSpPr txBox="1"/>
          <p:nvPr/>
        </p:nvSpPr>
        <p:spPr>
          <a:xfrm>
            <a:off x="222738" y="918290"/>
            <a:ext cx="8698523" cy="3700244"/>
          </a:xfrm>
          <a:prstGeom prst="rect">
            <a:avLst/>
          </a:prstGeom>
          <a:noFill/>
        </p:spPr>
        <p:txBody>
          <a:bodyPr wrap="square" rtlCol="0">
            <a:spAutoFit/>
          </a:bodyPr>
          <a:lstStyle/>
          <a:p>
            <a:pPr marL="171450" marR="57150" lvl="0" indent="-171450">
              <a:lnSpc>
                <a:spcPct val="120000"/>
              </a:lnSpc>
              <a:spcBef>
                <a:spcPts val="0"/>
              </a:spcBef>
              <a:spcAft>
                <a:spcPts val="800"/>
              </a:spcAft>
              <a:buFont typeface="Wingdings" panose="05000000000000000000" pitchFamily="2" charset="2"/>
              <a:buChar char="v"/>
            </a:pPr>
            <a:r>
              <a:rPr lang="en-US" b="1" dirty="0">
                <a:effectLst/>
                <a:latin typeface="+mn-lt"/>
                <a:ea typeface="DengXian" panose="02010600030101010101" pitchFamily="2" charset="-122"/>
                <a:cs typeface="Times New Roman" panose="02020603050405020304" pitchFamily="18" charset="0"/>
              </a:rPr>
              <a:t>Scope of implementation:</a:t>
            </a:r>
            <a:endParaRPr lang="en-US" dirty="0">
              <a:effectLst/>
              <a:latin typeface="+mn-lt"/>
              <a:ea typeface="DengXian" panose="02010600030101010101" pitchFamily="2" charset="-122"/>
              <a:cs typeface="Times New Roman" panose="02020603050405020304" pitchFamily="18" charset="0"/>
            </a:endParaRPr>
          </a:p>
          <a:p>
            <a:pPr marL="0" marR="0" indent="457200">
              <a:lnSpc>
                <a:spcPct val="120000"/>
              </a:lnSpc>
              <a:spcBef>
                <a:spcPts val="0"/>
              </a:spcBef>
              <a:spcAft>
                <a:spcPts val="0"/>
              </a:spcAft>
            </a:pPr>
            <a:r>
              <a:rPr lang="en-US" dirty="0">
                <a:effectLst/>
                <a:latin typeface="+mn-lt"/>
                <a:ea typeface="DengXian" panose="02010600030101010101" pitchFamily="2" charset="-122"/>
                <a:cs typeface="Times New Roman" panose="02020603050405020304" pitchFamily="18" charset="0"/>
              </a:rPr>
              <a:t>This model is developed to simulate the total resistance torque in tire forces, specific wheel alignment and its relevant. Ignore all effects that is outside the scope of this project</a:t>
            </a:r>
          </a:p>
          <a:p>
            <a:pPr marL="171450" marR="57150" lvl="0" indent="-171450">
              <a:lnSpc>
                <a:spcPct val="120000"/>
              </a:lnSpc>
              <a:spcBef>
                <a:spcPts val="0"/>
              </a:spcBef>
              <a:spcAft>
                <a:spcPts val="800"/>
              </a:spcAft>
              <a:buFont typeface="Wingdings" panose="05000000000000000000" pitchFamily="2" charset="2"/>
              <a:buChar char="v"/>
            </a:pPr>
            <a:r>
              <a:rPr lang="en-US" b="1" dirty="0">
                <a:effectLst/>
                <a:latin typeface="+mn-lt"/>
                <a:ea typeface="DengXian" panose="02010600030101010101" pitchFamily="2" charset="-122"/>
                <a:cs typeface="Times New Roman" panose="02020603050405020304" pitchFamily="18" charset="0"/>
              </a:rPr>
              <a:t>Working condition:</a:t>
            </a:r>
            <a:endParaRPr lang="en-US" dirty="0">
              <a:effectLst/>
              <a:latin typeface="+mn-lt"/>
              <a:ea typeface="DengXian" panose="02010600030101010101" pitchFamily="2" charset="-122"/>
              <a:cs typeface="Times New Roman" panose="02020603050405020304" pitchFamily="18" charset="0"/>
            </a:endParaRPr>
          </a:p>
          <a:p>
            <a:pPr marL="0" marR="0" indent="457200">
              <a:lnSpc>
                <a:spcPct val="107000"/>
              </a:lnSpc>
              <a:spcBef>
                <a:spcPts val="0"/>
              </a:spcBef>
              <a:spcAft>
                <a:spcPts val="800"/>
              </a:spcAft>
            </a:pPr>
            <a:r>
              <a:rPr lang="en-US" dirty="0">
                <a:effectLst/>
                <a:latin typeface="+mn-lt"/>
                <a:ea typeface="DengXian" panose="02010600030101010101" pitchFamily="2" charset="-122"/>
                <a:cs typeface="Times New Roman" panose="02020603050405020304" pitchFamily="18" charset="0"/>
              </a:rPr>
              <a:t>Continuously change to adapt with variable driving conditions.</a:t>
            </a:r>
          </a:p>
          <a:p>
            <a:pPr marL="171450" marR="0" lvl="0" indent="-171450">
              <a:lnSpc>
                <a:spcPct val="107000"/>
              </a:lnSpc>
              <a:spcBef>
                <a:spcPts val="0"/>
              </a:spcBef>
              <a:spcAft>
                <a:spcPts val="800"/>
              </a:spcAft>
              <a:buFont typeface="Wingdings" panose="05000000000000000000" pitchFamily="2" charset="2"/>
              <a:buChar char="v"/>
            </a:pPr>
            <a:r>
              <a:rPr lang="en-US" b="1" dirty="0">
                <a:effectLst/>
                <a:latin typeface="+mn-lt"/>
                <a:ea typeface="DengXian" panose="02010600030101010101" pitchFamily="2" charset="-122"/>
                <a:cs typeface="Times New Roman" panose="02020603050405020304" pitchFamily="18" charset="0"/>
              </a:rPr>
              <a:t>Technical requirement:</a:t>
            </a:r>
            <a:endParaRPr lang="en-US" dirty="0">
              <a:effectLst/>
              <a:latin typeface="+mn-lt"/>
              <a:ea typeface="DengXian" panose="02010600030101010101" pitchFamily="2" charset="-122"/>
              <a:cs typeface="Times New Roman" panose="02020603050405020304" pitchFamily="18" charset="0"/>
            </a:endParaRPr>
          </a:p>
          <a:p>
            <a:pPr marL="0" marR="0" indent="457200">
              <a:lnSpc>
                <a:spcPct val="107000"/>
              </a:lnSpc>
              <a:spcBef>
                <a:spcPts val="0"/>
              </a:spcBef>
              <a:spcAft>
                <a:spcPts val="800"/>
              </a:spcAft>
            </a:pPr>
            <a:r>
              <a:rPr lang="en-US" dirty="0">
                <a:solidFill>
                  <a:srgbClr val="000000"/>
                </a:solidFill>
                <a:effectLst/>
                <a:latin typeface="+mn-lt"/>
                <a:ea typeface="DengXian" panose="02010600030101010101" pitchFamily="2" charset="-122"/>
                <a:cs typeface="Times New Roman" panose="02020603050405020304" pitchFamily="18" charset="0"/>
              </a:rPr>
              <a:t>Working normally in above conditions.</a:t>
            </a:r>
            <a:endParaRPr lang="en-US" dirty="0">
              <a:effectLst/>
              <a:latin typeface="+mn-lt"/>
              <a:ea typeface="DengXian" panose="02010600030101010101" pitchFamily="2" charset="-122"/>
              <a:cs typeface="Times New Roman" panose="02020603050405020304" pitchFamily="18" charset="0"/>
            </a:endParaRPr>
          </a:p>
          <a:p>
            <a:pPr marL="171450" marR="0" lvl="0" indent="-171450">
              <a:lnSpc>
                <a:spcPct val="107000"/>
              </a:lnSpc>
              <a:spcBef>
                <a:spcPts val="0"/>
              </a:spcBef>
              <a:spcAft>
                <a:spcPts val="0"/>
              </a:spcAft>
              <a:buFont typeface="Wingdings" panose="05000000000000000000" pitchFamily="2" charset="2"/>
              <a:buChar char="v"/>
            </a:pPr>
            <a:r>
              <a:rPr lang="en-US" b="1" dirty="0">
                <a:solidFill>
                  <a:srgbClr val="000000"/>
                </a:solidFill>
                <a:effectLst/>
                <a:latin typeface="+mn-lt"/>
                <a:ea typeface="DengXian" panose="02010600030101010101" pitchFamily="2" charset="-122"/>
                <a:cs typeface="Times New Roman" panose="02020603050405020304" pitchFamily="18" charset="0"/>
              </a:rPr>
              <a:t>Mission summary:</a:t>
            </a:r>
            <a:endParaRPr lang="en-US" dirty="0">
              <a:effectLst/>
              <a:latin typeface="+mn-lt"/>
              <a:ea typeface="DengXian" panose="02010600030101010101" pitchFamily="2" charset="-122"/>
              <a:cs typeface="Times New Roman" panose="02020603050405020304" pitchFamily="18" charset="0"/>
            </a:endParaRPr>
          </a:p>
          <a:p>
            <a:pPr marL="574675" marR="0" indent="-176213">
              <a:lnSpc>
                <a:spcPts val="1750"/>
              </a:lnSpc>
              <a:spcBef>
                <a:spcPts val="0"/>
              </a:spcBef>
              <a:spcAft>
                <a:spcPts val="0"/>
              </a:spcAft>
              <a:buFont typeface="Wingdings" panose="05000000000000000000" pitchFamily="2" charset="2"/>
              <a:buChar char="Ø"/>
            </a:pPr>
            <a:r>
              <a:rPr lang="en-US" dirty="0">
                <a:latin typeface="+mn-lt"/>
                <a:ea typeface="DengXian" panose="02010600030101010101" pitchFamily="2" charset="-122"/>
                <a:cs typeface="Times New Roman" panose="02020603050405020304" pitchFamily="18" charset="0"/>
              </a:rPr>
              <a:t>F</a:t>
            </a:r>
            <a:r>
              <a:rPr lang="en-US" dirty="0">
                <a:effectLst/>
                <a:latin typeface="+mn-lt"/>
                <a:ea typeface="DengXian" panose="02010600030101010101" pitchFamily="2" charset="-122"/>
                <a:cs typeface="Times New Roman" panose="02020603050405020304" pitchFamily="18" charset="0"/>
              </a:rPr>
              <a:t>ully understanding knowledge about the resistance torque between the tire force and road surface in steering mechanism especially in the EPS system </a:t>
            </a:r>
          </a:p>
          <a:p>
            <a:pPr marL="574675" marR="0" indent="-176213">
              <a:lnSpc>
                <a:spcPts val="1750"/>
              </a:lnSpc>
              <a:spcBef>
                <a:spcPts val="0"/>
              </a:spcBef>
              <a:spcAft>
                <a:spcPts val="0"/>
              </a:spcAft>
              <a:buFont typeface="Wingdings" panose="05000000000000000000" pitchFamily="2" charset="2"/>
              <a:buChar char="Ø"/>
            </a:pPr>
            <a:r>
              <a:rPr lang="en-US" dirty="0">
                <a:latin typeface="+mn-lt"/>
                <a:ea typeface="DengXian" panose="02010600030101010101" pitchFamily="2" charset="-122"/>
                <a:cs typeface="Times New Roman" panose="02020603050405020304" pitchFamily="18" charset="0"/>
              </a:rPr>
              <a:t>H</a:t>
            </a:r>
            <a:r>
              <a:rPr lang="en-US" dirty="0">
                <a:effectLst/>
                <a:latin typeface="+mn-lt"/>
                <a:ea typeface="DengXian" panose="02010600030101010101" pitchFamily="2" charset="-122"/>
                <a:cs typeface="Times New Roman" panose="02020603050405020304" pitchFamily="18" charset="0"/>
              </a:rPr>
              <a:t>ow wheel alignment and other factors can affect to the resistance torque in steering mechanism   especially in the EPS system.</a:t>
            </a:r>
          </a:p>
          <a:p>
            <a:endParaRPr lang="en-US" dirty="0">
              <a:latin typeface="+mn-lt"/>
            </a:endParaRPr>
          </a:p>
        </p:txBody>
      </p:sp>
      <p:pic>
        <p:nvPicPr>
          <p:cNvPr id="8" name="Picture 7" descr="A picture containing graphics, electric blue, screenshot, graphic design">
            <a:extLst>
              <a:ext uri="{FF2B5EF4-FFF2-40B4-BE49-F238E27FC236}">
                <a16:creationId xmlns:a16="http://schemas.microsoft.com/office/drawing/2014/main" id="{916040FD-6D28-605D-E297-534E103BEE08}"/>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95187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D70AC547-EA2F-9EAC-9053-E3249E4E4C5D}"/>
              </a:ext>
            </a:extLst>
          </p:cNvPr>
          <p:cNvSpPr/>
          <p:nvPr/>
        </p:nvSpPr>
        <p:spPr>
          <a:xfrm>
            <a:off x="5738790" y="1036730"/>
            <a:ext cx="1759274" cy="714129"/>
          </a:xfrm>
          <a:prstGeom prst="parallelogram">
            <a:avLst>
              <a:gd name="adj" fmla="val 4710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Simulation results, conclusion and future plan</a:t>
            </a:r>
          </a:p>
        </p:txBody>
      </p:sp>
      <p:sp>
        <p:nvSpPr>
          <p:cNvPr id="5" name="Parallelogram 4">
            <a:extLst>
              <a:ext uri="{FF2B5EF4-FFF2-40B4-BE49-F238E27FC236}">
                <a16:creationId xmlns:a16="http://schemas.microsoft.com/office/drawing/2014/main" id="{B437111E-22B2-46BA-FD1F-19BCCC117839}"/>
              </a:ext>
            </a:extLst>
          </p:cNvPr>
          <p:cNvSpPr/>
          <p:nvPr/>
        </p:nvSpPr>
        <p:spPr>
          <a:xfrm>
            <a:off x="5379807" y="1792888"/>
            <a:ext cx="1759274" cy="714129"/>
          </a:xfrm>
          <a:prstGeom prst="parallelogram">
            <a:avLst>
              <a:gd name="adj" fmla="val 4710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dirty="0">
                <a:solidFill>
                  <a:prstClr val="white"/>
                </a:solidFill>
                <a:latin typeface="Arial" panose="020B0604020202020204" pitchFamily="34" charset="0"/>
                <a:cs typeface="Arial" panose="020B0604020202020204" pitchFamily="34" charset="0"/>
              </a:rPr>
              <a:t>System investigation by test cases</a:t>
            </a:r>
          </a:p>
        </p:txBody>
      </p:sp>
      <p:sp>
        <p:nvSpPr>
          <p:cNvPr id="6" name="Parallelogram 5">
            <a:extLst>
              <a:ext uri="{FF2B5EF4-FFF2-40B4-BE49-F238E27FC236}">
                <a16:creationId xmlns:a16="http://schemas.microsoft.com/office/drawing/2014/main" id="{CDF090AE-DCBA-86C5-0EF8-E4615CDDCB7D}"/>
              </a:ext>
            </a:extLst>
          </p:cNvPr>
          <p:cNvSpPr/>
          <p:nvPr/>
        </p:nvSpPr>
        <p:spPr>
          <a:xfrm>
            <a:off x="5019127" y="2556392"/>
            <a:ext cx="1759274" cy="714129"/>
          </a:xfrm>
          <a:prstGeom prst="parallelogram">
            <a:avLst>
              <a:gd name="adj" fmla="val 4710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dirty="0">
                <a:solidFill>
                  <a:prstClr val="white"/>
                </a:solidFill>
                <a:latin typeface="Arial" panose="020B0604020202020204" pitchFamily="34" charset="0"/>
                <a:cs typeface="Arial" panose="020B0604020202020204" pitchFamily="34" charset="0"/>
              </a:rPr>
              <a:t>Tire force calculation and relevant factors calculation block </a:t>
            </a:r>
          </a:p>
        </p:txBody>
      </p:sp>
      <p:sp>
        <p:nvSpPr>
          <p:cNvPr id="7" name="Parallelogram 6">
            <a:extLst>
              <a:ext uri="{FF2B5EF4-FFF2-40B4-BE49-F238E27FC236}">
                <a16:creationId xmlns:a16="http://schemas.microsoft.com/office/drawing/2014/main" id="{127F7F05-96D7-65C1-E666-65D3091B1F95}"/>
              </a:ext>
            </a:extLst>
          </p:cNvPr>
          <p:cNvSpPr/>
          <p:nvPr/>
        </p:nvSpPr>
        <p:spPr>
          <a:xfrm flipH="1">
            <a:off x="1719805" y="1036730"/>
            <a:ext cx="1725641" cy="714129"/>
          </a:xfrm>
          <a:prstGeom prst="parallelogram">
            <a:avLst>
              <a:gd name="adj" fmla="val 47102"/>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dirty="0">
                <a:solidFill>
                  <a:prstClr val="white"/>
                </a:solidFill>
                <a:latin typeface="Arial" panose="020B0604020202020204" pitchFamily="34" charset="0"/>
                <a:cs typeface="Arial" panose="020B0604020202020204" pitchFamily="34" charset="0"/>
              </a:rPr>
              <a:t>Technical requirements and Objectives </a:t>
            </a:r>
          </a:p>
        </p:txBody>
      </p:sp>
      <p:sp>
        <p:nvSpPr>
          <p:cNvPr id="8" name="Parallelogram 7">
            <a:extLst>
              <a:ext uri="{FF2B5EF4-FFF2-40B4-BE49-F238E27FC236}">
                <a16:creationId xmlns:a16="http://schemas.microsoft.com/office/drawing/2014/main" id="{A9007E72-1E20-EE16-93C9-CE39614A7BBB}"/>
              </a:ext>
            </a:extLst>
          </p:cNvPr>
          <p:cNvSpPr/>
          <p:nvPr/>
        </p:nvSpPr>
        <p:spPr>
          <a:xfrm flipH="1">
            <a:off x="2071418" y="1792888"/>
            <a:ext cx="1733010" cy="714129"/>
          </a:xfrm>
          <a:prstGeom prst="parallelogram">
            <a:avLst>
              <a:gd name="adj" fmla="val 4710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dirty="0">
                <a:solidFill>
                  <a:prstClr val="white"/>
                </a:solidFill>
                <a:latin typeface="Arial" panose="020B0604020202020204" pitchFamily="34" charset="0"/>
                <a:cs typeface="Arial" panose="020B0604020202020204" pitchFamily="34" charset="0"/>
              </a:rPr>
              <a:t>Design full mathematical model of total resistance torque</a:t>
            </a:r>
          </a:p>
        </p:txBody>
      </p:sp>
      <p:sp>
        <p:nvSpPr>
          <p:cNvPr id="9" name="Parallelogram 8">
            <a:extLst>
              <a:ext uri="{FF2B5EF4-FFF2-40B4-BE49-F238E27FC236}">
                <a16:creationId xmlns:a16="http://schemas.microsoft.com/office/drawing/2014/main" id="{C47B8C8C-80CE-DA11-B365-E20246011D12}"/>
              </a:ext>
            </a:extLst>
          </p:cNvPr>
          <p:cNvSpPr/>
          <p:nvPr/>
        </p:nvSpPr>
        <p:spPr>
          <a:xfrm flipH="1">
            <a:off x="2431876" y="2556392"/>
            <a:ext cx="1733233" cy="714129"/>
          </a:xfrm>
          <a:prstGeom prst="parallelogram">
            <a:avLst>
              <a:gd name="adj" fmla="val 4710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b="1" dirty="0">
                <a:solidFill>
                  <a:prstClr val="white"/>
                </a:solidFill>
                <a:latin typeface="Arial" panose="020B0604020202020204" pitchFamily="34" charset="0"/>
                <a:cs typeface="Arial" panose="020B0604020202020204" pitchFamily="34" charset="0"/>
              </a:rPr>
              <a:t>The resistance torque components</a:t>
            </a:r>
          </a:p>
        </p:txBody>
      </p:sp>
      <p:sp>
        <p:nvSpPr>
          <p:cNvPr id="10" name="Trapezoid 9">
            <a:extLst>
              <a:ext uri="{FF2B5EF4-FFF2-40B4-BE49-F238E27FC236}">
                <a16:creationId xmlns:a16="http://schemas.microsoft.com/office/drawing/2014/main" id="{6F303A93-EEAD-9611-DEEC-C81E205AD298}"/>
              </a:ext>
            </a:extLst>
          </p:cNvPr>
          <p:cNvSpPr/>
          <p:nvPr/>
        </p:nvSpPr>
        <p:spPr>
          <a:xfrm flipV="1">
            <a:off x="2786467" y="3317964"/>
            <a:ext cx="3637344" cy="714129"/>
          </a:xfrm>
          <a:prstGeom prst="trapezoid">
            <a:avLst>
              <a:gd name="adj" fmla="val 5052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1882E4FC-549D-A59A-4B54-04F545FD9E73}"/>
              </a:ext>
            </a:extLst>
          </p:cNvPr>
          <p:cNvSpPr/>
          <p:nvPr/>
        </p:nvSpPr>
        <p:spPr>
          <a:xfrm>
            <a:off x="3312165" y="3386894"/>
            <a:ext cx="2585947" cy="600164"/>
          </a:xfrm>
          <a:prstGeom prst="rect">
            <a:avLst/>
          </a:prstGeom>
        </p:spPr>
        <p:txBody>
          <a:bodyPr wrap="square" anchor="ctr">
            <a:spAutoFit/>
          </a:bodyPr>
          <a:lstStyle/>
          <a:p>
            <a:pPr lvl="0" algn="ctr"/>
            <a:r>
              <a:rPr lang="en-US" sz="1100" b="1" dirty="0">
                <a:solidFill>
                  <a:schemeClr val="accent3"/>
                </a:solidFill>
                <a:latin typeface="Arial" panose="020B0604020202020204" pitchFamily="34" charset="0"/>
                <a:cs typeface="Arial" panose="020B0604020202020204" pitchFamily="34" charset="0"/>
              </a:rPr>
              <a:t>Modeling and simulation the total resistance torque for wheel alignment </a:t>
            </a:r>
          </a:p>
        </p:txBody>
      </p:sp>
      <p:sp>
        <p:nvSpPr>
          <p:cNvPr id="12" name="Rectangle 11">
            <a:extLst>
              <a:ext uri="{FF2B5EF4-FFF2-40B4-BE49-F238E27FC236}">
                <a16:creationId xmlns:a16="http://schemas.microsoft.com/office/drawing/2014/main" id="{E45A474E-9473-13A6-68B0-18E810F7C227}"/>
              </a:ext>
            </a:extLst>
          </p:cNvPr>
          <p:cNvSpPr/>
          <p:nvPr/>
        </p:nvSpPr>
        <p:spPr>
          <a:xfrm>
            <a:off x="5546470" y="3560019"/>
            <a:ext cx="184731" cy="253916"/>
          </a:xfrm>
          <a:prstGeom prst="rect">
            <a:avLst/>
          </a:prstGeom>
        </p:spPr>
        <p:txBody>
          <a:bodyPr wrap="none" anchor="ctr">
            <a:spAutoFit/>
          </a:bodyPr>
          <a:lstStyle/>
          <a:p>
            <a:pPr lvl="0" algn="ctr"/>
            <a:endParaRPr lang="en-US" sz="1050" b="1" dirty="0">
              <a:solidFill>
                <a:prstClr val="white"/>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52107E2-9E14-D058-9C96-67CD5C38AED4}"/>
              </a:ext>
            </a:extLst>
          </p:cNvPr>
          <p:cNvSpPr/>
          <p:nvPr/>
        </p:nvSpPr>
        <p:spPr>
          <a:xfrm>
            <a:off x="552977" y="3127805"/>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The resistance by longitudinal forces</a:t>
            </a:r>
          </a:p>
        </p:txBody>
      </p:sp>
      <p:sp>
        <p:nvSpPr>
          <p:cNvPr id="14" name="Rectangle 13">
            <a:extLst>
              <a:ext uri="{FF2B5EF4-FFF2-40B4-BE49-F238E27FC236}">
                <a16:creationId xmlns:a16="http://schemas.microsoft.com/office/drawing/2014/main" id="{92C6A60E-F581-B96C-D9AE-B3E42ECF8615}"/>
              </a:ext>
            </a:extLst>
          </p:cNvPr>
          <p:cNvSpPr/>
          <p:nvPr/>
        </p:nvSpPr>
        <p:spPr>
          <a:xfrm>
            <a:off x="552977" y="3558360"/>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The resistance by lateral forces</a:t>
            </a:r>
          </a:p>
        </p:txBody>
      </p:sp>
      <p:sp>
        <p:nvSpPr>
          <p:cNvPr id="15" name="Rectangle 14">
            <a:extLst>
              <a:ext uri="{FF2B5EF4-FFF2-40B4-BE49-F238E27FC236}">
                <a16:creationId xmlns:a16="http://schemas.microsoft.com/office/drawing/2014/main" id="{0897D5E8-66DA-7493-8E28-26A508444734}"/>
              </a:ext>
            </a:extLst>
          </p:cNvPr>
          <p:cNvSpPr/>
          <p:nvPr/>
        </p:nvSpPr>
        <p:spPr>
          <a:xfrm>
            <a:off x="552977" y="3988916"/>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The resistance by normal force</a:t>
            </a:r>
          </a:p>
        </p:txBody>
      </p:sp>
      <p:cxnSp>
        <p:nvCxnSpPr>
          <p:cNvPr id="19" name="Straight Arrow Connector 18">
            <a:extLst>
              <a:ext uri="{FF2B5EF4-FFF2-40B4-BE49-F238E27FC236}">
                <a16:creationId xmlns:a16="http://schemas.microsoft.com/office/drawing/2014/main" id="{8CAACEBC-B108-7D5D-A27B-4F7602C36A21}"/>
              </a:ext>
            </a:extLst>
          </p:cNvPr>
          <p:cNvCxnSpPr>
            <a:cxnSpLocks/>
          </p:cNvCxnSpPr>
          <p:nvPr/>
        </p:nvCxnSpPr>
        <p:spPr>
          <a:xfrm flipH="1">
            <a:off x="2147120" y="2958978"/>
            <a:ext cx="468332" cy="28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73497D-7798-11C0-049F-E751E2179728}"/>
              </a:ext>
            </a:extLst>
          </p:cNvPr>
          <p:cNvCxnSpPr>
            <a:cxnSpLocks/>
          </p:cNvCxnSpPr>
          <p:nvPr/>
        </p:nvCxnSpPr>
        <p:spPr>
          <a:xfrm flipH="1">
            <a:off x="2147120" y="2958978"/>
            <a:ext cx="468332" cy="717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A6C74F2-ED36-628B-9A1E-12EECC6B252F}"/>
              </a:ext>
            </a:extLst>
          </p:cNvPr>
          <p:cNvCxnSpPr>
            <a:cxnSpLocks/>
          </p:cNvCxnSpPr>
          <p:nvPr/>
        </p:nvCxnSpPr>
        <p:spPr>
          <a:xfrm flipH="1">
            <a:off x="2147120" y="2958978"/>
            <a:ext cx="468332" cy="1147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71C9A91-F833-41EF-F264-418084E889F4}"/>
              </a:ext>
            </a:extLst>
          </p:cNvPr>
          <p:cNvSpPr/>
          <p:nvPr/>
        </p:nvSpPr>
        <p:spPr>
          <a:xfrm>
            <a:off x="7312930" y="2017282"/>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t>Vehicle mass</a:t>
            </a:r>
          </a:p>
        </p:txBody>
      </p:sp>
      <p:sp>
        <p:nvSpPr>
          <p:cNvPr id="35" name="Rectangle 34">
            <a:extLst>
              <a:ext uri="{FF2B5EF4-FFF2-40B4-BE49-F238E27FC236}">
                <a16:creationId xmlns:a16="http://schemas.microsoft.com/office/drawing/2014/main" id="{2F3441B8-CCCF-C52D-59B8-94115ABD3392}"/>
              </a:ext>
            </a:extLst>
          </p:cNvPr>
          <p:cNvSpPr/>
          <p:nvPr/>
        </p:nvSpPr>
        <p:spPr>
          <a:xfrm>
            <a:off x="7312929" y="2546529"/>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t>Vehicle speed</a:t>
            </a:r>
          </a:p>
        </p:txBody>
      </p:sp>
      <p:sp>
        <p:nvSpPr>
          <p:cNvPr id="36" name="Rectangle 35">
            <a:extLst>
              <a:ext uri="{FF2B5EF4-FFF2-40B4-BE49-F238E27FC236}">
                <a16:creationId xmlns:a16="http://schemas.microsoft.com/office/drawing/2014/main" id="{D1FC9AF0-B07D-34A0-44D4-55F555E16819}"/>
              </a:ext>
            </a:extLst>
          </p:cNvPr>
          <p:cNvSpPr/>
          <p:nvPr/>
        </p:nvSpPr>
        <p:spPr>
          <a:xfrm>
            <a:off x="7312927" y="3075775"/>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t>Vehicle wheel alignment</a:t>
            </a:r>
          </a:p>
        </p:txBody>
      </p:sp>
      <p:sp>
        <p:nvSpPr>
          <p:cNvPr id="37" name="Rectangle 36">
            <a:extLst>
              <a:ext uri="{FF2B5EF4-FFF2-40B4-BE49-F238E27FC236}">
                <a16:creationId xmlns:a16="http://schemas.microsoft.com/office/drawing/2014/main" id="{AFBE8FC4-CE91-9FFB-BC25-19E065E8668A}"/>
              </a:ext>
            </a:extLst>
          </p:cNvPr>
          <p:cNvSpPr/>
          <p:nvPr/>
        </p:nvSpPr>
        <p:spPr>
          <a:xfrm>
            <a:off x="7312927" y="3609369"/>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t>Steering wheel angle</a:t>
            </a:r>
          </a:p>
        </p:txBody>
      </p:sp>
      <p:cxnSp>
        <p:nvCxnSpPr>
          <p:cNvPr id="41" name="Straight Arrow Connector 40">
            <a:extLst>
              <a:ext uri="{FF2B5EF4-FFF2-40B4-BE49-F238E27FC236}">
                <a16:creationId xmlns:a16="http://schemas.microsoft.com/office/drawing/2014/main" id="{E55C29AF-1F03-74F4-D16B-CBFA3F22A601}"/>
              </a:ext>
            </a:extLst>
          </p:cNvPr>
          <p:cNvCxnSpPr>
            <a:stCxn id="5" idx="2"/>
            <a:endCxn id="33" idx="1"/>
          </p:cNvCxnSpPr>
          <p:nvPr/>
        </p:nvCxnSpPr>
        <p:spPr>
          <a:xfrm>
            <a:off x="6970896" y="2149953"/>
            <a:ext cx="342034" cy="6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EF5BBB3-1CF3-5907-DA5A-988AE7AFCE65}"/>
              </a:ext>
            </a:extLst>
          </p:cNvPr>
          <p:cNvCxnSpPr>
            <a:stCxn id="5" idx="2"/>
            <a:endCxn id="35" idx="1"/>
          </p:cNvCxnSpPr>
          <p:nvPr/>
        </p:nvCxnSpPr>
        <p:spPr>
          <a:xfrm>
            <a:off x="6970897" y="2149953"/>
            <a:ext cx="342032" cy="58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E3E8025-189A-ACA2-61CD-6898932B6913}"/>
              </a:ext>
            </a:extLst>
          </p:cNvPr>
          <p:cNvCxnSpPr>
            <a:stCxn id="5" idx="2"/>
            <a:endCxn id="36" idx="1"/>
          </p:cNvCxnSpPr>
          <p:nvPr/>
        </p:nvCxnSpPr>
        <p:spPr>
          <a:xfrm>
            <a:off x="6970896" y="2149953"/>
            <a:ext cx="342031" cy="111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C28A8E9-791A-147E-F368-AAB9FBD21F34}"/>
              </a:ext>
            </a:extLst>
          </p:cNvPr>
          <p:cNvCxnSpPr>
            <a:stCxn id="5" idx="2"/>
            <a:endCxn id="37" idx="1"/>
          </p:cNvCxnSpPr>
          <p:nvPr/>
        </p:nvCxnSpPr>
        <p:spPr>
          <a:xfrm>
            <a:off x="6970896" y="2149952"/>
            <a:ext cx="342031" cy="1652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CDD69DA-17E6-0986-A6A6-EF92B074328D}"/>
              </a:ext>
            </a:extLst>
          </p:cNvPr>
          <p:cNvSpPr/>
          <p:nvPr/>
        </p:nvSpPr>
        <p:spPr>
          <a:xfrm>
            <a:off x="51793" y="1079635"/>
            <a:ext cx="1594144" cy="6283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Experimentally evaluate the functionality of the full total resistance torque model</a:t>
            </a:r>
          </a:p>
        </p:txBody>
      </p:sp>
      <p:cxnSp>
        <p:nvCxnSpPr>
          <p:cNvPr id="50" name="Straight Arrow Connector 49">
            <a:extLst>
              <a:ext uri="{FF2B5EF4-FFF2-40B4-BE49-F238E27FC236}">
                <a16:creationId xmlns:a16="http://schemas.microsoft.com/office/drawing/2014/main" id="{82F5E836-EA28-377D-71D7-FE3BF24017B6}"/>
              </a:ext>
            </a:extLst>
          </p:cNvPr>
          <p:cNvCxnSpPr>
            <a:stCxn id="7" idx="2"/>
            <a:endCxn id="48" idx="3"/>
          </p:cNvCxnSpPr>
          <p:nvPr/>
        </p:nvCxnSpPr>
        <p:spPr>
          <a:xfrm flipH="1">
            <a:off x="1645937" y="1393794"/>
            <a:ext cx="2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Google Shape;4153;p39">
            <a:extLst>
              <a:ext uri="{FF2B5EF4-FFF2-40B4-BE49-F238E27FC236}">
                <a16:creationId xmlns:a16="http://schemas.microsoft.com/office/drawing/2014/main" id="{C77EDD57-533A-55A7-3476-EACA1DABD70B}"/>
              </a:ext>
            </a:extLst>
          </p:cNvPr>
          <p:cNvSpPr txBox="1">
            <a:spLocks/>
          </p:cNvSpPr>
          <p:nvPr/>
        </p:nvSpPr>
        <p:spPr>
          <a:xfrm>
            <a:off x="-1558246" y="200480"/>
            <a:ext cx="6408363" cy="10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500" b="1" i="0" u="none" strike="noStrike" cap="none">
                <a:solidFill>
                  <a:schemeClr val="dk2"/>
                </a:solidFill>
                <a:latin typeface="Montserrat"/>
                <a:ea typeface="Montserrat"/>
                <a:cs typeface="Montserrat"/>
                <a:sym typeface="Montserrat"/>
              </a:defRPr>
            </a:lvl1pPr>
            <a:lvl2pPr marR="0" lvl="1" algn="ctr" rtl="0">
              <a:lnSpc>
                <a:spcPct val="100000"/>
              </a:lnSpc>
              <a:spcBef>
                <a:spcPts val="20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n-US" sz="3200" dirty="0">
                <a:solidFill>
                  <a:schemeClr val="accent3"/>
                </a:solidFill>
                <a:latin typeface="+mj-lt"/>
              </a:rPr>
              <a:t>I. Introduction:</a:t>
            </a:r>
          </a:p>
        </p:txBody>
      </p:sp>
    </p:spTree>
    <p:extLst>
      <p:ext uri="{BB962C8B-B14F-4D97-AF65-F5344CB8AC3E}">
        <p14:creationId xmlns:p14="http://schemas.microsoft.com/office/powerpoint/2010/main" val="1985119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64632" y="147062"/>
            <a:ext cx="6187053"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cs typeface="Times New Roman" panose="02020603050405020304" pitchFamily="18" charset="0"/>
              </a:rPr>
              <a:t>II. Theoretical steering basics:</a:t>
            </a:r>
            <a:endParaRPr dirty="0">
              <a:latin typeface="+mn-lt"/>
              <a:cs typeface="Times New Roman" panose="02020603050405020304" pitchFamily="18" charset="0"/>
            </a:endParaRPr>
          </a:p>
        </p:txBody>
      </p:sp>
      <p:pic>
        <p:nvPicPr>
          <p:cNvPr id="5" name="Picture 4" descr="A picture containing graphics, electric blue, screenshot, graphic design">
            <a:extLst>
              <a:ext uri="{FF2B5EF4-FFF2-40B4-BE49-F238E27FC236}">
                <a16:creationId xmlns:a16="http://schemas.microsoft.com/office/drawing/2014/main" id="{98E54F1D-E6C6-097B-349E-269F711D4963}"/>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pSp>
        <p:nvGrpSpPr>
          <p:cNvPr id="3" name="Group 2">
            <a:extLst>
              <a:ext uri="{FF2B5EF4-FFF2-40B4-BE49-F238E27FC236}">
                <a16:creationId xmlns:a16="http://schemas.microsoft.com/office/drawing/2014/main" id="{8C872604-7336-3422-20F0-DF45EA805756}"/>
              </a:ext>
            </a:extLst>
          </p:cNvPr>
          <p:cNvGrpSpPr/>
          <p:nvPr/>
        </p:nvGrpSpPr>
        <p:grpSpPr>
          <a:xfrm>
            <a:off x="3345411" y="1389182"/>
            <a:ext cx="3992025" cy="2468926"/>
            <a:chOff x="2445727" y="1036783"/>
            <a:chExt cx="4926622" cy="2893685"/>
          </a:xfrm>
        </p:grpSpPr>
        <p:pic>
          <p:nvPicPr>
            <p:cNvPr id="7" name="Picture 6">
              <a:extLst>
                <a:ext uri="{FF2B5EF4-FFF2-40B4-BE49-F238E27FC236}">
                  <a16:creationId xmlns:a16="http://schemas.microsoft.com/office/drawing/2014/main" id="{36FD907D-AF5A-7FB6-2F3A-D79723684E6E}"/>
                </a:ext>
              </a:extLst>
            </p:cNvPr>
            <p:cNvPicPr>
              <a:picLocks noChangeAspect="1"/>
            </p:cNvPicPr>
            <p:nvPr/>
          </p:nvPicPr>
          <p:blipFill>
            <a:blip r:embed="rId4"/>
            <a:stretch>
              <a:fillRect/>
            </a:stretch>
          </p:blipFill>
          <p:spPr>
            <a:xfrm>
              <a:off x="3175977" y="1036783"/>
              <a:ext cx="2311400" cy="2472055"/>
            </a:xfrm>
            <a:prstGeom prst="rect">
              <a:avLst/>
            </a:prstGeom>
            <a:noFill/>
            <a:ln>
              <a:noFill/>
            </a:ln>
          </p:spPr>
        </p:pic>
        <p:sp>
          <p:nvSpPr>
            <p:cNvPr id="8" name="TextBox 7">
              <a:extLst>
                <a:ext uri="{FF2B5EF4-FFF2-40B4-BE49-F238E27FC236}">
                  <a16:creationId xmlns:a16="http://schemas.microsoft.com/office/drawing/2014/main" id="{1CB7871E-468A-DD2B-CFCB-33260CFA104C}"/>
                </a:ext>
              </a:extLst>
            </p:cNvPr>
            <p:cNvSpPr txBox="1"/>
            <p:nvPr/>
          </p:nvSpPr>
          <p:spPr>
            <a:xfrm>
              <a:off x="2445727" y="3623850"/>
              <a:ext cx="4926622" cy="306618"/>
            </a:xfrm>
            <a:prstGeom prst="rect">
              <a:avLst/>
            </a:prstGeom>
            <a:noFill/>
          </p:spPr>
          <p:txBody>
            <a:bodyPr wrap="square">
              <a:spAutoFit/>
            </a:bodyPr>
            <a:lstStyle/>
            <a:p>
              <a:r>
                <a:rPr lang="en-US" sz="1100" dirty="0">
                  <a:effectLst/>
                  <a:latin typeface="+mn-lt"/>
                  <a:ea typeface="DengXian" panose="02010600030101010101" pitchFamily="2" charset="-122"/>
                </a:rPr>
                <a:t>Figure : Kingpin angle and its scrub radius</a:t>
              </a:r>
              <a:endParaRPr lang="en-US" sz="1100" dirty="0">
                <a:latin typeface="+mn-lt"/>
              </a:endParaRPr>
            </a:p>
          </p:txBody>
        </p:sp>
      </p:grpSp>
      <p:grpSp>
        <p:nvGrpSpPr>
          <p:cNvPr id="12" name="Group 11">
            <a:extLst>
              <a:ext uri="{FF2B5EF4-FFF2-40B4-BE49-F238E27FC236}">
                <a16:creationId xmlns:a16="http://schemas.microsoft.com/office/drawing/2014/main" id="{97F54D99-7B66-C578-23BD-AC9FB1014A26}"/>
              </a:ext>
            </a:extLst>
          </p:cNvPr>
          <p:cNvGrpSpPr/>
          <p:nvPr/>
        </p:nvGrpSpPr>
        <p:grpSpPr>
          <a:xfrm>
            <a:off x="6405741" y="1217538"/>
            <a:ext cx="4043419" cy="2825638"/>
            <a:chOff x="6251685" y="1227477"/>
            <a:chExt cx="4043419" cy="2825638"/>
          </a:xfrm>
        </p:grpSpPr>
        <p:pic>
          <p:nvPicPr>
            <p:cNvPr id="9" name="Picture 8">
              <a:extLst>
                <a:ext uri="{FF2B5EF4-FFF2-40B4-BE49-F238E27FC236}">
                  <a16:creationId xmlns:a16="http://schemas.microsoft.com/office/drawing/2014/main" id="{C68D2F1B-2CA7-07BB-3BD1-F48ABE000A7A}"/>
                </a:ext>
              </a:extLst>
            </p:cNvPr>
            <p:cNvPicPr>
              <a:picLocks noChangeAspect="1"/>
            </p:cNvPicPr>
            <p:nvPr/>
          </p:nvPicPr>
          <p:blipFill>
            <a:blip r:embed="rId5"/>
            <a:stretch>
              <a:fillRect/>
            </a:stretch>
          </p:blipFill>
          <p:spPr>
            <a:xfrm>
              <a:off x="6251685" y="1227477"/>
              <a:ext cx="2680869" cy="2363973"/>
            </a:xfrm>
            <a:prstGeom prst="rect">
              <a:avLst/>
            </a:prstGeom>
            <a:noFill/>
            <a:ln>
              <a:noFill/>
            </a:ln>
          </p:spPr>
        </p:pic>
        <p:sp>
          <p:nvSpPr>
            <p:cNvPr id="10" name="TextBox 9">
              <a:extLst>
                <a:ext uri="{FF2B5EF4-FFF2-40B4-BE49-F238E27FC236}">
                  <a16:creationId xmlns:a16="http://schemas.microsoft.com/office/drawing/2014/main" id="{F19B84DB-926E-CF76-5116-BFD90D3D7926}"/>
                </a:ext>
              </a:extLst>
            </p:cNvPr>
            <p:cNvSpPr txBox="1"/>
            <p:nvPr/>
          </p:nvSpPr>
          <p:spPr>
            <a:xfrm>
              <a:off x="6303079" y="3591450"/>
              <a:ext cx="3992025" cy="461665"/>
            </a:xfrm>
            <a:prstGeom prst="rect">
              <a:avLst/>
            </a:prstGeom>
            <a:noFill/>
          </p:spPr>
          <p:txBody>
            <a:bodyPr wrap="square">
              <a:spAutoFit/>
            </a:bodyPr>
            <a:lstStyle/>
            <a:p>
              <a:r>
                <a:rPr lang="en-US" sz="1100" dirty="0">
                  <a:effectLst/>
                  <a:latin typeface="+mn-lt"/>
                  <a:ea typeface="DengXian" panose="02010600030101010101" pitchFamily="2" charset="-122"/>
                </a:rPr>
                <a:t>Figure : Camber angle at front view</a:t>
              </a:r>
            </a:p>
            <a:p>
              <a:endParaRPr lang="en-US" sz="1200" dirty="0">
                <a:latin typeface="+mn-lt"/>
              </a:endParaRPr>
            </a:p>
          </p:txBody>
        </p:sp>
      </p:grpSp>
      <p:sp>
        <p:nvSpPr>
          <p:cNvPr id="11" name="TextBox 10">
            <a:extLst>
              <a:ext uri="{FF2B5EF4-FFF2-40B4-BE49-F238E27FC236}">
                <a16:creationId xmlns:a16="http://schemas.microsoft.com/office/drawing/2014/main" id="{7548C3B9-46E9-26F7-1584-51C9752E4E1D}"/>
              </a:ext>
            </a:extLst>
          </p:cNvPr>
          <p:cNvSpPr txBox="1"/>
          <p:nvPr/>
        </p:nvSpPr>
        <p:spPr>
          <a:xfrm>
            <a:off x="1144367" y="733905"/>
            <a:ext cx="2316115" cy="307777"/>
          </a:xfrm>
          <a:prstGeom prst="rect">
            <a:avLst/>
          </a:prstGeom>
          <a:noFill/>
        </p:spPr>
        <p:txBody>
          <a:bodyPr wrap="square" rtlCol="0">
            <a:spAutoFit/>
          </a:bodyPr>
          <a:lstStyle/>
          <a:p>
            <a:pPr marL="285750" indent="-285750">
              <a:buFont typeface="Arial" panose="020B0604020202020204" pitchFamily="34" charset="0"/>
              <a:buChar char="•"/>
            </a:pPr>
            <a:r>
              <a:rPr lang="en-US" dirty="0"/>
              <a:t>Wheel Alignment:</a:t>
            </a:r>
          </a:p>
        </p:txBody>
      </p:sp>
      <p:grpSp>
        <p:nvGrpSpPr>
          <p:cNvPr id="13" name="Group 12">
            <a:extLst>
              <a:ext uri="{FF2B5EF4-FFF2-40B4-BE49-F238E27FC236}">
                <a16:creationId xmlns:a16="http://schemas.microsoft.com/office/drawing/2014/main" id="{C1C2CBD8-CFD4-2FB6-49A9-E2B6E5031940}"/>
              </a:ext>
            </a:extLst>
          </p:cNvPr>
          <p:cNvGrpSpPr/>
          <p:nvPr/>
        </p:nvGrpSpPr>
        <p:grpSpPr>
          <a:xfrm>
            <a:off x="0" y="1494135"/>
            <a:ext cx="3460482" cy="2363973"/>
            <a:chOff x="0" y="1848916"/>
            <a:chExt cx="2952750" cy="2009192"/>
          </a:xfrm>
        </p:grpSpPr>
        <p:sp>
          <p:nvSpPr>
            <p:cNvPr id="6" name="TextBox 5">
              <a:extLst>
                <a:ext uri="{FF2B5EF4-FFF2-40B4-BE49-F238E27FC236}">
                  <a16:creationId xmlns:a16="http://schemas.microsoft.com/office/drawing/2014/main" id="{DBF68DF3-20F6-7B1F-B6E6-9B111100E1B5}"/>
                </a:ext>
              </a:extLst>
            </p:cNvPr>
            <p:cNvSpPr txBox="1"/>
            <p:nvPr/>
          </p:nvSpPr>
          <p:spPr>
            <a:xfrm>
              <a:off x="135203" y="3596498"/>
              <a:ext cx="2606325" cy="261610"/>
            </a:xfrm>
            <a:prstGeom prst="rect">
              <a:avLst/>
            </a:prstGeom>
            <a:noFill/>
          </p:spPr>
          <p:txBody>
            <a:bodyPr wrap="square">
              <a:spAutoFit/>
            </a:bodyPr>
            <a:lstStyle/>
            <a:p>
              <a:pPr marL="0" marR="0" algn="ctr">
                <a:spcBef>
                  <a:spcPts val="0"/>
                </a:spcBef>
                <a:spcAft>
                  <a:spcPts val="1000"/>
                </a:spcAft>
              </a:pPr>
              <a:r>
                <a:rPr lang="en-US" sz="1100" i="0" dirty="0">
                  <a:solidFill>
                    <a:schemeClr val="tx1"/>
                  </a:solidFill>
                  <a:effectLst/>
                  <a:latin typeface="+mn-lt"/>
                  <a:ea typeface="DengXian" panose="02010600030101010101" pitchFamily="2" charset="-122"/>
                  <a:cs typeface="Times New Roman" panose="02020603050405020304" pitchFamily="18" charset="0"/>
                </a:rPr>
                <a:t>Figure </a:t>
              </a:r>
              <a:r>
                <a:rPr lang="en-US" sz="1100" dirty="0">
                  <a:solidFill>
                    <a:schemeClr val="tx1"/>
                  </a:solidFill>
                  <a:latin typeface="+mn-lt"/>
                  <a:ea typeface="DengXian" panose="02010600030101010101" pitchFamily="2" charset="-122"/>
                  <a:cs typeface="Times New Roman" panose="02020603050405020304" pitchFamily="18" charset="0"/>
                </a:rPr>
                <a:t>:</a:t>
              </a:r>
              <a:r>
                <a:rPr lang="en-US" sz="1100" i="0" dirty="0">
                  <a:solidFill>
                    <a:schemeClr val="tx1"/>
                  </a:solidFill>
                  <a:effectLst/>
                  <a:latin typeface="+mn-lt"/>
                  <a:ea typeface="DengXian" panose="02010600030101010101" pitchFamily="2" charset="-122"/>
                  <a:cs typeface="Times New Roman" panose="02020603050405020304" pitchFamily="18" charset="0"/>
                </a:rPr>
                <a:t> Overall in Caster angle</a:t>
              </a:r>
              <a:endParaRPr lang="en-US" sz="1100" i="1" dirty="0">
                <a:solidFill>
                  <a:schemeClr val="tx1"/>
                </a:solidFill>
                <a:effectLst/>
                <a:latin typeface="+mn-lt"/>
                <a:ea typeface="DengXian" panose="02010600030101010101" pitchFamily="2" charset="-122"/>
                <a:cs typeface="Times New Roman" panose="02020603050405020304" pitchFamily="18" charset="0"/>
              </a:endParaRPr>
            </a:p>
          </p:txBody>
        </p:sp>
        <p:pic>
          <p:nvPicPr>
            <p:cNvPr id="2050" name="Picture 2" descr="What is Caster? - ISC Suspension - NA">
              <a:extLst>
                <a:ext uri="{FF2B5EF4-FFF2-40B4-BE49-F238E27FC236}">
                  <a16:creationId xmlns:a16="http://schemas.microsoft.com/office/drawing/2014/main" id="{E43F4678-8D2F-7D06-DD14-4BE20CDED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848916"/>
              <a:ext cx="2952750" cy="1552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112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574307" y="238185"/>
            <a:ext cx="7502769"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n-lt"/>
                <a:cs typeface="Times New Roman" panose="02020603050405020304" pitchFamily="18" charset="0"/>
              </a:rPr>
              <a:t>III. Specific vehicle steering equations: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A583042C-77D0-68BC-33B3-42208A38B41A}"/>
              </a:ext>
            </a:extLst>
          </p:cNvPr>
          <p:cNvGrpSpPr/>
          <p:nvPr/>
        </p:nvGrpSpPr>
        <p:grpSpPr>
          <a:xfrm>
            <a:off x="1198760" y="1544981"/>
            <a:ext cx="5372100" cy="2511713"/>
            <a:chOff x="600233" y="1363861"/>
            <a:chExt cx="5372100" cy="2511713"/>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6C28973-43C2-5B28-A1E8-2D5822CDE391}"/>
                    </a:ext>
                  </a:extLst>
                </p:cNvPr>
                <p:cNvSpPr txBox="1"/>
                <p:nvPr/>
              </p:nvSpPr>
              <p:spPr>
                <a:xfrm>
                  <a:off x="600233" y="1363861"/>
                  <a:ext cx="4926622" cy="504241"/>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𝑧</m:t>
                          </m:r>
                        </m:sub>
                      </m:sSub>
                      <m:r>
                        <a:rPr lang="en-US" sz="2000" i="0">
                          <a:latin typeface="Cambria Math" panose="02040503050406030204" pitchFamily="18" charset="0"/>
                        </a:rPr>
                        <m:t>=</m:t>
                      </m:r>
                      <m:r>
                        <a:rPr lang="en-US" sz="2000" i="1">
                          <a:latin typeface="Cambria Math" panose="02040503050406030204" pitchFamily="18" charset="0"/>
                        </a:rPr>
                        <m:t>𝑚</m:t>
                      </m:r>
                      <m:r>
                        <a:rPr lang="en-US" sz="2000" i="0">
                          <a:latin typeface="Cambria Math" panose="02040503050406030204" pitchFamily="18" charset="0"/>
                        </a:rPr>
                        <m:t>.</m:t>
                      </m:r>
                      <m:r>
                        <a:rPr lang="en-US" sz="2000" i="1">
                          <a:latin typeface="Cambria Math" panose="02040503050406030204" pitchFamily="18" charset="0"/>
                        </a:rPr>
                        <m:t>𝑔</m:t>
                      </m:r>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𝑎</m:t>
                              </m:r>
                            </m:e>
                            <m:sub>
                              <m:r>
                                <a:rPr lang="en-US" sz="2000" i="0">
                                  <a:latin typeface="Cambria Math" panose="02040503050406030204" pitchFamily="18" charset="0"/>
                                </a:rPr>
                                <m:t>2</m:t>
                              </m:r>
                            </m:sub>
                          </m:sSub>
                        </m:num>
                        <m:den>
                          <m:r>
                            <a:rPr lang="en-US" sz="2000" i="1">
                              <a:latin typeface="Cambria Math" panose="02040503050406030204" pitchFamily="18" charset="0"/>
                            </a:rPr>
                            <m:t>𝑙</m:t>
                          </m:r>
                        </m:den>
                      </m:f>
                    </m:oMath>
                  </a14:m>
                  <a:endParaRPr lang="en-US" sz="2000" dirty="0"/>
                </a:p>
              </p:txBody>
            </p:sp>
          </mc:Choice>
          <mc:Fallback xmlns="">
            <p:sp>
              <p:nvSpPr>
                <p:cNvPr id="15" name="TextBox 14">
                  <a:extLst>
                    <a:ext uri="{FF2B5EF4-FFF2-40B4-BE49-F238E27FC236}">
                      <a16:creationId xmlns:a16="http://schemas.microsoft.com/office/drawing/2014/main" id="{D6C28973-43C2-5B28-A1E8-2D5822CDE391}"/>
                    </a:ext>
                  </a:extLst>
                </p:cNvPr>
                <p:cNvSpPr txBox="1">
                  <a:spLocks noRot="1" noChangeAspect="1" noMove="1" noResize="1" noEditPoints="1" noAdjustHandles="1" noChangeArrowheads="1" noChangeShapeType="1" noTextEdit="1"/>
                </p:cNvSpPr>
                <p:nvPr/>
              </p:nvSpPr>
              <p:spPr>
                <a:xfrm>
                  <a:off x="600233" y="1363861"/>
                  <a:ext cx="4926622" cy="504241"/>
                </a:xfrm>
                <a:prstGeom prst="rect">
                  <a:avLst/>
                </a:prstGeom>
                <a:blipFill>
                  <a:blip r:embed="rId3"/>
                  <a:stretch>
                    <a:fillRect l="-1114" b="-48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477EF2-0C58-75A3-8B07-4B82A70D4382}"/>
                    </a:ext>
                  </a:extLst>
                </p:cNvPr>
                <p:cNvSpPr txBox="1"/>
                <p:nvPr/>
              </p:nvSpPr>
              <p:spPr>
                <a:xfrm>
                  <a:off x="600233" y="2075782"/>
                  <a:ext cx="5222630" cy="424283"/>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𝑦</m:t>
                          </m:r>
                        </m:sub>
                      </m:sSub>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𝛼</m:t>
                          </m:r>
                        </m:sub>
                      </m:sSub>
                      <m:r>
                        <a:rPr lang="en-US" sz="2000" i="0">
                          <a:latin typeface="Cambria Math" panose="02040503050406030204" pitchFamily="18" charset="0"/>
                        </a:rPr>
                        <m:t>.</m:t>
                      </m:r>
                      <m:r>
                        <a:rPr lang="en-US" sz="2000" i="1">
                          <a:latin typeface="Cambria Math" panose="02040503050406030204" pitchFamily="18" charset="0"/>
                        </a:rPr>
                        <m:t>𝛼</m:t>
                      </m:r>
                    </m:oMath>
                  </a14:m>
                  <a:r>
                    <a:rPr lang="en-US" sz="2000" dirty="0"/>
                    <a:t>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i="1" smtClean="0">
                              <a:latin typeface="Cambria Math" panose="02040503050406030204" pitchFamily="18" charset="0"/>
                              <a:ea typeface="Cambria Math" panose="02040503050406030204" pitchFamily="18" charset="0"/>
                            </a:rPr>
                            <m:t>𝜀</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𝜀</m:t>
                      </m:r>
                    </m:oMath>
                  </a14:m>
                  <a:endParaRPr lang="en-US" sz="2000" dirty="0"/>
                </a:p>
              </p:txBody>
            </p:sp>
          </mc:Choice>
          <mc:Fallback xmlns="">
            <p:sp>
              <p:nvSpPr>
                <p:cNvPr id="17" name="TextBox 16">
                  <a:extLst>
                    <a:ext uri="{FF2B5EF4-FFF2-40B4-BE49-F238E27FC236}">
                      <a16:creationId xmlns:a16="http://schemas.microsoft.com/office/drawing/2014/main" id="{DE477EF2-0C58-75A3-8B07-4B82A70D4382}"/>
                    </a:ext>
                  </a:extLst>
                </p:cNvPr>
                <p:cNvSpPr txBox="1">
                  <a:spLocks noRot="1" noChangeAspect="1" noMove="1" noResize="1" noEditPoints="1" noAdjustHandles="1" noChangeArrowheads="1" noChangeShapeType="1" noTextEdit="1"/>
                </p:cNvSpPr>
                <p:nvPr/>
              </p:nvSpPr>
              <p:spPr>
                <a:xfrm>
                  <a:off x="600233" y="2075782"/>
                  <a:ext cx="5222630" cy="424283"/>
                </a:xfrm>
                <a:prstGeom prst="rect">
                  <a:avLst/>
                </a:prstGeom>
                <a:blipFill>
                  <a:blip r:embed="rId4"/>
                  <a:stretch>
                    <a:fillRect l="-1051" t="-7143"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779BF70-E295-EFD0-A7FA-702976DFEE3A}"/>
                    </a:ext>
                  </a:extLst>
                </p:cNvPr>
                <p:cNvSpPr txBox="1"/>
                <p:nvPr/>
              </p:nvSpPr>
              <p:spPr>
                <a:xfrm>
                  <a:off x="600233" y="2799995"/>
                  <a:ext cx="5372100" cy="43127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𝑟𝑜𝑙𝑙𝑖𝑛𝑔</m:t>
                          </m:r>
                        </m:sub>
                      </m:sSub>
                      <m:r>
                        <a:rPr lang="en-US" sz="2000" i="0">
                          <a:latin typeface="Cambria Math" panose="02040503050406030204" pitchFamily="18" charset="0"/>
                        </a:rPr>
                        <m:t>= </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𝑧</m:t>
                          </m:r>
                        </m:sub>
                      </m:sSub>
                      <m:r>
                        <a:rPr lang="en-US" sz="2000" i="0">
                          <a:latin typeface="Cambria Math" panose="02040503050406030204" pitchFamily="18" charset="0"/>
                        </a:rPr>
                        <m:t>.</m:t>
                      </m:r>
                      <m:r>
                        <a:rPr lang="en-US" sz="2000" i="1">
                          <a:latin typeface="Cambria Math" panose="02040503050406030204" pitchFamily="18" charset="0"/>
                        </a:rPr>
                        <m:t>𝑓</m:t>
                      </m:r>
                    </m:oMath>
                  </a14:m>
                  <a:endParaRPr lang="en-US" sz="2000" dirty="0"/>
                </a:p>
              </p:txBody>
            </p:sp>
          </mc:Choice>
          <mc:Fallback xmlns="">
            <p:sp>
              <p:nvSpPr>
                <p:cNvPr id="19" name="TextBox 18">
                  <a:extLst>
                    <a:ext uri="{FF2B5EF4-FFF2-40B4-BE49-F238E27FC236}">
                      <a16:creationId xmlns:a16="http://schemas.microsoft.com/office/drawing/2014/main" id="{9779BF70-E295-EFD0-A7FA-702976DFEE3A}"/>
                    </a:ext>
                  </a:extLst>
                </p:cNvPr>
                <p:cNvSpPr txBox="1">
                  <a:spLocks noRot="1" noChangeAspect="1" noMove="1" noResize="1" noEditPoints="1" noAdjustHandles="1" noChangeArrowheads="1" noChangeShapeType="1" noTextEdit="1"/>
                </p:cNvSpPr>
                <p:nvPr/>
              </p:nvSpPr>
              <p:spPr>
                <a:xfrm>
                  <a:off x="600233" y="2799995"/>
                  <a:ext cx="5372100" cy="431272"/>
                </a:xfrm>
                <a:prstGeom prst="rect">
                  <a:avLst/>
                </a:prstGeom>
                <a:blipFill>
                  <a:blip r:embed="rId5"/>
                  <a:stretch>
                    <a:fillRect l="-1022" t="-4225" b="-14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82B0B87-4C2B-8DA6-BD15-AEA9CFFDF379}"/>
                    </a:ext>
                  </a:extLst>
                </p:cNvPr>
                <p:cNvSpPr txBox="1"/>
                <p:nvPr/>
              </p:nvSpPr>
              <p:spPr>
                <a:xfrm>
                  <a:off x="600233" y="3475464"/>
                  <a:ext cx="5372100" cy="40011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𝑥</m:t>
                          </m:r>
                        </m:sub>
                      </m:sSub>
                      <m:sSub>
                        <m:sSubPr>
                          <m:ctrlPr>
                            <a:rPr lang="en-US" sz="2000" i="1">
                              <a:solidFill>
                                <a:srgbClr val="836967"/>
                              </a:solidFill>
                              <a:latin typeface="Cambria Math" panose="02040503050406030204" pitchFamily="18" charset="0"/>
                            </a:rPr>
                          </m:ctrlPr>
                        </m:sSubPr>
                        <m:e>
                          <m:r>
                            <a:rPr lang="en-US" sz="2000" i="0">
                              <a:latin typeface="Cambria Math" panose="02040503050406030204" pitchFamily="18" charset="0"/>
                            </a:rPr>
                            <m:t>.</m:t>
                          </m:r>
                          <m:r>
                            <a:rPr lang="en-US" sz="2000" i="1">
                              <a:latin typeface="Cambria Math" panose="02040503050406030204" pitchFamily="18" charset="0"/>
                            </a:rPr>
                            <m:t>𝐹</m:t>
                          </m:r>
                        </m:e>
                        <m:sub>
                          <m:r>
                            <a:rPr lang="en-US" sz="2000" i="1">
                              <a:latin typeface="Cambria Math" panose="02040503050406030204" pitchFamily="18" charset="0"/>
                            </a:rPr>
                            <m:t>𝑧</m:t>
                          </m:r>
                        </m:sub>
                      </m:sSub>
                    </m:oMath>
                  </a14:m>
                  <a:endParaRPr lang="en-US" sz="2000" dirty="0"/>
                </a:p>
              </p:txBody>
            </p:sp>
          </mc:Choice>
          <mc:Fallback xmlns="">
            <p:sp>
              <p:nvSpPr>
                <p:cNvPr id="29" name="TextBox 28">
                  <a:extLst>
                    <a:ext uri="{FF2B5EF4-FFF2-40B4-BE49-F238E27FC236}">
                      <a16:creationId xmlns:a16="http://schemas.microsoft.com/office/drawing/2014/main" id="{F82B0B87-4C2B-8DA6-BD15-AEA9CFFDF379}"/>
                    </a:ext>
                  </a:extLst>
                </p:cNvPr>
                <p:cNvSpPr txBox="1">
                  <a:spLocks noRot="1" noChangeAspect="1" noMove="1" noResize="1" noEditPoints="1" noAdjustHandles="1" noChangeArrowheads="1" noChangeShapeType="1" noTextEdit="1"/>
                </p:cNvSpPr>
                <p:nvPr/>
              </p:nvSpPr>
              <p:spPr>
                <a:xfrm>
                  <a:off x="600233" y="3475464"/>
                  <a:ext cx="5372100" cy="400110"/>
                </a:xfrm>
                <a:prstGeom prst="rect">
                  <a:avLst/>
                </a:prstGeom>
                <a:blipFill>
                  <a:blip r:embed="rId6"/>
                  <a:stretch>
                    <a:fillRect l="-1022" t="-3077" b="-24615"/>
                  </a:stretch>
                </a:blipFill>
              </p:spPr>
              <p:txBody>
                <a:bodyPr/>
                <a:lstStyle/>
                <a:p>
                  <a:r>
                    <a:rPr lang="en-US">
                      <a:noFill/>
                    </a:rPr>
                    <a:t> </a:t>
                  </a:r>
                </a:p>
              </p:txBody>
            </p:sp>
          </mc:Fallback>
        </mc:AlternateContent>
      </p:grpSp>
      <p:sp>
        <p:nvSpPr>
          <p:cNvPr id="31" name="TextBox 30">
            <a:extLst>
              <a:ext uri="{FF2B5EF4-FFF2-40B4-BE49-F238E27FC236}">
                <a16:creationId xmlns:a16="http://schemas.microsoft.com/office/drawing/2014/main" id="{1ACDBEBE-D919-7C51-4738-DE6C5A7E92E6}"/>
              </a:ext>
            </a:extLst>
          </p:cNvPr>
          <p:cNvSpPr txBox="1"/>
          <p:nvPr/>
        </p:nvSpPr>
        <p:spPr>
          <a:xfrm>
            <a:off x="6863860" y="1531168"/>
            <a:ext cx="1101969"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TextBox 4131">
            <a:extLst>
              <a:ext uri="{FF2B5EF4-FFF2-40B4-BE49-F238E27FC236}">
                <a16:creationId xmlns:a16="http://schemas.microsoft.com/office/drawing/2014/main" id="{BD97954F-92C5-2FB4-7992-C7FC4D95667F}"/>
              </a:ext>
            </a:extLst>
          </p:cNvPr>
          <p:cNvSpPr txBox="1"/>
          <p:nvPr/>
        </p:nvSpPr>
        <p:spPr>
          <a:xfrm>
            <a:off x="1126073" y="731467"/>
            <a:ext cx="1975338" cy="369332"/>
          </a:xfrm>
          <a:prstGeom prst="rect">
            <a:avLst/>
          </a:prstGeom>
          <a:noFill/>
        </p:spPr>
        <p:txBody>
          <a:bodyPr wrap="square" rtlCol="0">
            <a:spAutoFit/>
          </a:bodyPr>
          <a:lstStyle/>
          <a:p>
            <a:r>
              <a:rPr lang="en-US" sz="1800" dirty="0">
                <a:latin typeface="+mn-lt"/>
              </a:rPr>
              <a:t>1) Tire forces:</a:t>
            </a:r>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grpSp>
        <p:nvGrpSpPr>
          <p:cNvPr id="4147" name="Group 4146">
            <a:extLst>
              <a:ext uri="{FF2B5EF4-FFF2-40B4-BE49-F238E27FC236}">
                <a16:creationId xmlns:a16="http://schemas.microsoft.com/office/drawing/2014/main" id="{ABDFEEA8-9F1D-3C64-C44E-B59AA6CBA87C}"/>
              </a:ext>
            </a:extLst>
          </p:cNvPr>
          <p:cNvGrpSpPr/>
          <p:nvPr/>
        </p:nvGrpSpPr>
        <p:grpSpPr>
          <a:xfrm>
            <a:off x="4289898" y="819251"/>
            <a:ext cx="5042749" cy="3722120"/>
            <a:chOff x="2749061" y="1108576"/>
            <a:chExt cx="4970584" cy="3485425"/>
          </a:xfrm>
        </p:grpSpPr>
        <p:grpSp>
          <p:nvGrpSpPr>
            <p:cNvPr id="4128" name="Group 4127">
              <a:extLst>
                <a:ext uri="{FF2B5EF4-FFF2-40B4-BE49-F238E27FC236}">
                  <a16:creationId xmlns:a16="http://schemas.microsoft.com/office/drawing/2014/main" id="{A36C154E-1E01-0C60-8C55-CE13E094665C}"/>
                </a:ext>
              </a:extLst>
            </p:cNvPr>
            <p:cNvGrpSpPr/>
            <p:nvPr/>
          </p:nvGrpSpPr>
          <p:grpSpPr>
            <a:xfrm>
              <a:off x="2854664" y="1108576"/>
              <a:ext cx="3632688" cy="3134854"/>
              <a:chOff x="2934526" y="1108576"/>
              <a:chExt cx="3632688" cy="3134854"/>
            </a:xfrm>
          </p:grpSpPr>
          <p:grpSp>
            <p:nvGrpSpPr>
              <p:cNvPr id="30" name="Group 29">
                <a:extLst>
                  <a:ext uri="{FF2B5EF4-FFF2-40B4-BE49-F238E27FC236}">
                    <a16:creationId xmlns:a16="http://schemas.microsoft.com/office/drawing/2014/main" id="{2BFBB01C-3B63-EA15-5EA0-25287019CBE3}"/>
                  </a:ext>
                </a:extLst>
              </p:cNvPr>
              <p:cNvGrpSpPr/>
              <p:nvPr/>
            </p:nvGrpSpPr>
            <p:grpSpPr>
              <a:xfrm>
                <a:off x="2934526" y="1108576"/>
                <a:ext cx="3632688" cy="3134854"/>
                <a:chOff x="5241681" y="1041363"/>
                <a:chExt cx="3632688" cy="3134854"/>
              </a:xfrm>
            </p:grpSpPr>
            <p:grpSp>
              <p:nvGrpSpPr>
                <p:cNvPr id="12" name="Group 11">
                  <a:extLst>
                    <a:ext uri="{FF2B5EF4-FFF2-40B4-BE49-F238E27FC236}">
                      <a16:creationId xmlns:a16="http://schemas.microsoft.com/office/drawing/2014/main" id="{EE9350F2-6BC5-A1B7-9724-9CE28DA35334}"/>
                    </a:ext>
                  </a:extLst>
                </p:cNvPr>
                <p:cNvGrpSpPr/>
                <p:nvPr/>
              </p:nvGrpSpPr>
              <p:grpSpPr>
                <a:xfrm>
                  <a:off x="5241681" y="1041363"/>
                  <a:ext cx="3632688" cy="3134854"/>
                  <a:chOff x="5118589" y="1109032"/>
                  <a:chExt cx="3632688" cy="3134854"/>
                </a:xfrm>
              </p:grpSpPr>
              <p:pic>
                <p:nvPicPr>
                  <p:cNvPr id="5" name="Picture 4">
                    <a:extLst>
                      <a:ext uri="{FF2B5EF4-FFF2-40B4-BE49-F238E27FC236}">
                        <a16:creationId xmlns:a16="http://schemas.microsoft.com/office/drawing/2014/main" id="{D2885933-4C3B-6162-AC90-3FA8CECF0621}"/>
                      </a:ext>
                    </a:extLst>
                  </p:cNvPr>
                  <p:cNvPicPr>
                    <a:picLocks noChangeAspect="1"/>
                  </p:cNvPicPr>
                  <p:nvPr/>
                </p:nvPicPr>
                <p:blipFill>
                  <a:blip r:embed="rId7"/>
                  <a:stretch>
                    <a:fillRect/>
                  </a:stretch>
                </p:blipFill>
                <p:spPr>
                  <a:xfrm>
                    <a:off x="5118589" y="1109032"/>
                    <a:ext cx="3632688" cy="3128148"/>
                  </a:xfrm>
                  <a:prstGeom prst="rect">
                    <a:avLst/>
                  </a:prstGeom>
                </p:spPr>
              </p:pic>
              <p:sp>
                <p:nvSpPr>
                  <p:cNvPr id="6" name="TextBox 5">
                    <a:extLst>
                      <a:ext uri="{FF2B5EF4-FFF2-40B4-BE49-F238E27FC236}">
                        <a16:creationId xmlns:a16="http://schemas.microsoft.com/office/drawing/2014/main" id="{DFF84888-AE4A-64AD-1C33-5C2B77853AB8}"/>
                      </a:ext>
                    </a:extLst>
                  </p:cNvPr>
                  <p:cNvSpPr txBox="1"/>
                  <p:nvPr/>
                </p:nvSpPr>
                <p:spPr>
                  <a:xfrm>
                    <a:off x="5626376" y="3940389"/>
                    <a:ext cx="1295400" cy="303497"/>
                  </a:xfrm>
                  <a:prstGeom prst="rect">
                    <a:avLst/>
                  </a:prstGeom>
                  <a:solidFill>
                    <a:schemeClr val="bg1"/>
                  </a:solidFill>
                </p:spPr>
                <p:txBody>
                  <a:bodyPr wrap="square" rtlCol="0">
                    <a:spAutoFit/>
                  </a:bodyPr>
                  <a:lstStyle/>
                  <a:p>
                    <a:endParaRPr lang="en-US" dirty="0"/>
                  </a:p>
                </p:txBody>
              </p:sp>
            </p:grpSp>
            <p:sp>
              <p:nvSpPr>
                <p:cNvPr id="27" name="TextBox 26">
                  <a:extLst>
                    <a:ext uri="{FF2B5EF4-FFF2-40B4-BE49-F238E27FC236}">
                      <a16:creationId xmlns:a16="http://schemas.microsoft.com/office/drawing/2014/main" id="{9D966F3A-8DC2-1CF9-3CF3-53B58C6AE0A0}"/>
                    </a:ext>
                  </a:extLst>
                </p:cNvPr>
                <p:cNvSpPr txBox="1"/>
                <p:nvPr/>
              </p:nvSpPr>
              <p:spPr>
                <a:xfrm>
                  <a:off x="6841328" y="2995793"/>
                  <a:ext cx="1473811"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Rolling resistance force (Fr)</a:t>
                  </a:r>
                </a:p>
              </p:txBody>
            </p:sp>
          </p:grpSp>
          <p:cxnSp>
            <p:nvCxnSpPr>
              <p:cNvPr id="25" name="Straight Arrow Connector 24">
                <a:extLst>
                  <a:ext uri="{FF2B5EF4-FFF2-40B4-BE49-F238E27FC236}">
                    <a16:creationId xmlns:a16="http://schemas.microsoft.com/office/drawing/2014/main" id="{BBCF38C7-DB80-AB2D-D8DB-36A8889A541F}"/>
                  </a:ext>
                </a:extLst>
              </p:cNvPr>
              <p:cNvCxnSpPr>
                <a:cxnSpLocks/>
              </p:cNvCxnSpPr>
              <p:nvPr/>
            </p:nvCxnSpPr>
            <p:spPr>
              <a:xfrm flipH="1" flipV="1">
                <a:off x="4499096" y="3105990"/>
                <a:ext cx="732693" cy="849287"/>
              </a:xfrm>
              <a:prstGeom prst="straightConnector1">
                <a:avLst/>
              </a:prstGeom>
              <a:ln>
                <a:prstDash val="sysDash"/>
                <a:tailEnd type="triangle"/>
              </a:ln>
            </p:spPr>
            <p:style>
              <a:lnRef idx="1">
                <a:schemeClr val="accent3"/>
              </a:lnRef>
              <a:fillRef idx="0">
                <a:schemeClr val="accent3"/>
              </a:fillRef>
              <a:effectRef idx="0">
                <a:schemeClr val="accent3"/>
              </a:effectRef>
              <a:fontRef idx="minor">
                <a:schemeClr val="tx1"/>
              </a:fontRef>
            </p:style>
          </p:cxnSp>
        </p:grpSp>
        <p:sp>
          <p:nvSpPr>
            <p:cNvPr id="4136" name="TextBox 4135">
              <a:extLst>
                <a:ext uri="{FF2B5EF4-FFF2-40B4-BE49-F238E27FC236}">
                  <a16:creationId xmlns:a16="http://schemas.microsoft.com/office/drawing/2014/main" id="{A35A5541-562C-CB9D-C0E5-D7782413AC30}"/>
                </a:ext>
              </a:extLst>
            </p:cNvPr>
            <p:cNvSpPr txBox="1"/>
            <p:nvPr/>
          </p:nvSpPr>
          <p:spPr>
            <a:xfrm>
              <a:off x="2749061" y="4305796"/>
              <a:ext cx="4970584" cy="288205"/>
            </a:xfrm>
            <a:prstGeom prst="rect">
              <a:avLst/>
            </a:prstGeom>
            <a:noFill/>
          </p:spPr>
          <p:txBody>
            <a:bodyPr wrap="square">
              <a:spAutoFit/>
            </a:bodyPr>
            <a:lstStyle/>
            <a:p>
              <a:r>
                <a:rPr lang="en-US" sz="1400" dirty="0">
                  <a:effectLst/>
                  <a:latin typeface="Times New Roman" panose="02020603050405020304" pitchFamily="18" charset="0"/>
                  <a:ea typeface="DengXian" panose="02010600030101010101" pitchFamily="2" charset="-122"/>
                </a:rPr>
                <a:t>Figure  : </a:t>
              </a:r>
              <a:r>
                <a:rPr lang="en-US" dirty="0">
                  <a:latin typeface="Times New Roman" panose="02020603050405020304" pitchFamily="18" charset="0"/>
                  <a:ea typeface="DengXian" panose="02010600030101010101" pitchFamily="2" charset="-122"/>
                </a:rPr>
                <a:t>Overall tire forces and Kingpin angle</a:t>
              </a:r>
              <a:endParaRPr lang="en-US" dirty="0"/>
            </a:p>
          </p:txBody>
        </p:sp>
      </p:grpSp>
      <p:pic>
        <p:nvPicPr>
          <p:cNvPr id="4148" name="Picture 4147" descr="A picture containing graphics, electric blue, screenshot, graphic design">
            <a:extLst>
              <a:ext uri="{FF2B5EF4-FFF2-40B4-BE49-F238E27FC236}">
                <a16:creationId xmlns:a16="http://schemas.microsoft.com/office/drawing/2014/main" id="{716D1671-A689-AC4C-5534-3A782B272A7E}"/>
              </a:ext>
            </a:extLst>
          </p:cNvPr>
          <p:cNvPicPr>
            <a:picLocks noChangeAspect="1"/>
          </p:cNvPicPr>
          <p:nvPr/>
        </p:nvPicPr>
        <p:blipFill>
          <a:blip r:embed="rId8">
            <a:alphaModFix amt="85000"/>
          </a:blip>
          <a:stretch>
            <a:fillRect/>
          </a:stretch>
        </p:blipFill>
        <p:spPr>
          <a:xfrm>
            <a:off x="8191978" y="25895"/>
            <a:ext cx="802759" cy="807595"/>
          </a:xfrm>
          <a:prstGeom prst="rect">
            <a:avLst/>
          </a:prstGeom>
        </p:spPr>
      </p:pic>
      <p:sp>
        <p:nvSpPr>
          <p:cNvPr id="3" name="TextBox 2">
            <a:extLst>
              <a:ext uri="{FF2B5EF4-FFF2-40B4-BE49-F238E27FC236}">
                <a16:creationId xmlns:a16="http://schemas.microsoft.com/office/drawing/2014/main" id="{FBE5237B-3129-1B56-FD33-6FF5C296EB50}"/>
              </a:ext>
            </a:extLst>
          </p:cNvPr>
          <p:cNvSpPr txBox="1"/>
          <p:nvPr/>
        </p:nvSpPr>
        <p:spPr>
          <a:xfrm>
            <a:off x="6724609" y="2268578"/>
            <a:ext cx="1657797" cy="3943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29466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163829" y="138895"/>
            <a:ext cx="6854509"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mn-lt"/>
                <a:cs typeface="Times New Roman" panose="02020603050405020304" pitchFamily="18" charset="0"/>
              </a:rPr>
              <a:t>III. Specific vehicle steering equations:</a:t>
            </a:r>
          </a:p>
        </p:txBody>
      </p:sp>
      <p:sp>
        <p:nvSpPr>
          <p:cNvPr id="4132" name="TextBox 4131">
            <a:extLst>
              <a:ext uri="{FF2B5EF4-FFF2-40B4-BE49-F238E27FC236}">
                <a16:creationId xmlns:a16="http://schemas.microsoft.com/office/drawing/2014/main" id="{BD97954F-92C5-2FB4-7992-C7FC4D95667F}"/>
              </a:ext>
            </a:extLst>
          </p:cNvPr>
          <p:cNvSpPr txBox="1"/>
          <p:nvPr/>
        </p:nvSpPr>
        <p:spPr>
          <a:xfrm>
            <a:off x="417619" y="443028"/>
            <a:ext cx="2313653" cy="307777"/>
          </a:xfrm>
          <a:prstGeom prst="rect">
            <a:avLst/>
          </a:prstGeom>
          <a:noFill/>
        </p:spPr>
        <p:txBody>
          <a:bodyPr wrap="square" rtlCol="0">
            <a:spAutoFit/>
          </a:bodyPr>
          <a:lstStyle/>
          <a:p>
            <a:r>
              <a:rPr lang="en-US" dirty="0">
                <a:latin typeface="+mn-lt"/>
              </a:rPr>
              <a:t>2) The resistance torque:</a:t>
            </a:r>
          </a:p>
        </p:txBody>
      </p:sp>
      <p:pic>
        <p:nvPicPr>
          <p:cNvPr id="8" name="Picture 7" descr="A picture containing graphics, electric blue, screenshot, graphic design">
            <a:extLst>
              <a:ext uri="{FF2B5EF4-FFF2-40B4-BE49-F238E27FC236}">
                <a16:creationId xmlns:a16="http://schemas.microsoft.com/office/drawing/2014/main" id="{14576699-6CBF-A0C2-F453-C1FA20C601C9}"/>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2" name="Picture 1" descr="A picture containing text, diagram, screenshot, plan&#10;&#10;Description automatically generated">
            <a:extLst>
              <a:ext uri="{FF2B5EF4-FFF2-40B4-BE49-F238E27FC236}">
                <a16:creationId xmlns:a16="http://schemas.microsoft.com/office/drawing/2014/main" id="{7B6DCD9C-E022-B582-152C-19D2B27CE19B}"/>
              </a:ext>
            </a:extLst>
          </p:cNvPr>
          <p:cNvPicPr>
            <a:picLocks noChangeAspect="1"/>
          </p:cNvPicPr>
          <p:nvPr/>
        </p:nvPicPr>
        <p:blipFill>
          <a:blip r:embed="rId4"/>
          <a:stretch>
            <a:fillRect/>
          </a:stretch>
        </p:blipFill>
        <p:spPr>
          <a:xfrm>
            <a:off x="0" y="699770"/>
            <a:ext cx="7214235" cy="4443730"/>
          </a:xfrm>
          <a:prstGeom prst="rect">
            <a:avLst/>
          </a:prstGeom>
        </p:spPr>
      </p:pic>
      <p:grpSp>
        <p:nvGrpSpPr>
          <p:cNvPr id="7" name="Group 6">
            <a:extLst>
              <a:ext uri="{FF2B5EF4-FFF2-40B4-BE49-F238E27FC236}">
                <a16:creationId xmlns:a16="http://schemas.microsoft.com/office/drawing/2014/main" id="{DE15DD13-6BE3-6EBA-F9EA-F0D8C78650F7}"/>
              </a:ext>
            </a:extLst>
          </p:cNvPr>
          <p:cNvGrpSpPr/>
          <p:nvPr/>
        </p:nvGrpSpPr>
        <p:grpSpPr>
          <a:xfrm>
            <a:off x="7275093" y="1959634"/>
            <a:ext cx="1833770" cy="2171611"/>
            <a:chOff x="7275093" y="1959634"/>
            <a:chExt cx="1833770" cy="2171611"/>
          </a:xfrm>
        </p:grpSpPr>
        <p:pic>
          <p:nvPicPr>
            <p:cNvPr id="4" name="Picture 3">
              <a:extLst>
                <a:ext uri="{FF2B5EF4-FFF2-40B4-BE49-F238E27FC236}">
                  <a16:creationId xmlns:a16="http://schemas.microsoft.com/office/drawing/2014/main" id="{F2EB4737-14EE-B01F-22A3-83FB61F500FA}"/>
                </a:ext>
              </a:extLst>
            </p:cNvPr>
            <p:cNvPicPr>
              <a:picLocks noChangeAspect="1"/>
            </p:cNvPicPr>
            <p:nvPr/>
          </p:nvPicPr>
          <p:blipFill>
            <a:blip r:embed="rId5"/>
            <a:stretch>
              <a:fillRect/>
            </a:stretch>
          </p:blipFill>
          <p:spPr>
            <a:xfrm>
              <a:off x="7275093" y="1959634"/>
              <a:ext cx="1833770" cy="2171611"/>
            </a:xfrm>
            <a:prstGeom prst="rect">
              <a:avLst/>
            </a:prstGeom>
            <a:ln>
              <a:solidFill>
                <a:schemeClr val="tx1"/>
              </a:solidFill>
            </a:ln>
          </p:spPr>
        </p:pic>
        <p:sp>
          <p:nvSpPr>
            <p:cNvPr id="3" name="Rectangle 2">
              <a:extLst>
                <a:ext uri="{FF2B5EF4-FFF2-40B4-BE49-F238E27FC236}">
                  <a16:creationId xmlns:a16="http://schemas.microsoft.com/office/drawing/2014/main" id="{B188D6B4-A05C-C9DD-DD83-9FF3F45B39C2}"/>
                </a:ext>
              </a:extLst>
            </p:cNvPr>
            <p:cNvSpPr/>
            <p:nvPr/>
          </p:nvSpPr>
          <p:spPr>
            <a:xfrm>
              <a:off x="7533861" y="3518452"/>
              <a:ext cx="586408" cy="278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FX</a:t>
              </a:r>
            </a:p>
          </p:txBody>
        </p:sp>
      </p:grpSp>
    </p:spTree>
    <p:extLst>
      <p:ext uri="{BB962C8B-B14F-4D97-AF65-F5344CB8AC3E}">
        <p14:creationId xmlns:p14="http://schemas.microsoft.com/office/powerpoint/2010/main" val="1800392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262826" y="129799"/>
            <a:ext cx="7502769"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mn-lt"/>
                <a:cs typeface="Times New Roman" panose="02020603050405020304" pitchFamily="18" charset="0"/>
              </a:rPr>
              <a:t>III. Specific vehicle steering equations: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TextBox 4131">
            <a:extLst>
              <a:ext uri="{FF2B5EF4-FFF2-40B4-BE49-F238E27FC236}">
                <a16:creationId xmlns:a16="http://schemas.microsoft.com/office/drawing/2014/main" id="{BD97954F-92C5-2FB4-7992-C7FC4D95667F}"/>
              </a:ext>
            </a:extLst>
          </p:cNvPr>
          <p:cNvSpPr txBox="1"/>
          <p:nvPr/>
        </p:nvSpPr>
        <p:spPr>
          <a:xfrm>
            <a:off x="394553" y="451226"/>
            <a:ext cx="2313653" cy="307777"/>
          </a:xfrm>
          <a:prstGeom prst="rect">
            <a:avLst/>
          </a:prstGeom>
          <a:noFill/>
        </p:spPr>
        <p:txBody>
          <a:bodyPr wrap="square" rtlCol="0">
            <a:spAutoFit/>
          </a:bodyPr>
          <a:lstStyle/>
          <a:p>
            <a:r>
              <a:rPr lang="en-US" dirty="0">
                <a:latin typeface="+mn-lt"/>
              </a:rPr>
              <a:t>2) The resistance torque:</a:t>
            </a:r>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5" name="Picture 4" descr="A picture containing graphics, electric blue, screenshot, graphic design">
            <a:extLst>
              <a:ext uri="{FF2B5EF4-FFF2-40B4-BE49-F238E27FC236}">
                <a16:creationId xmlns:a16="http://schemas.microsoft.com/office/drawing/2014/main" id="{972578A7-2743-4CFF-A2F7-D2313C35C9CE}"/>
              </a:ext>
            </a:extLst>
          </p:cNvPr>
          <p:cNvPicPr>
            <a:picLocks noChangeAspect="1"/>
          </p:cNvPicPr>
          <p:nvPr/>
        </p:nvPicPr>
        <p:blipFill>
          <a:blip r:embed="rId3">
            <a:alphaModFix amt="85000"/>
          </a:blip>
          <a:stretch>
            <a:fillRect/>
          </a:stretch>
        </p:blipFill>
        <p:spPr>
          <a:xfrm>
            <a:off x="8191978" y="-18255"/>
            <a:ext cx="802759" cy="807595"/>
          </a:xfrm>
          <a:prstGeom prst="rect">
            <a:avLst/>
          </a:prstGeom>
        </p:spPr>
      </p:pic>
      <p:pic>
        <p:nvPicPr>
          <p:cNvPr id="10" name="Picture 9">
            <a:extLst>
              <a:ext uri="{FF2B5EF4-FFF2-40B4-BE49-F238E27FC236}">
                <a16:creationId xmlns:a16="http://schemas.microsoft.com/office/drawing/2014/main" id="{6AFE33EB-C52A-7E52-F1CD-13504EE2F5F1}"/>
              </a:ext>
            </a:extLst>
          </p:cNvPr>
          <p:cNvPicPr>
            <a:picLocks noChangeAspect="1"/>
          </p:cNvPicPr>
          <p:nvPr/>
        </p:nvPicPr>
        <p:blipFill>
          <a:blip r:embed="rId4"/>
          <a:stretch>
            <a:fillRect/>
          </a:stretch>
        </p:blipFill>
        <p:spPr>
          <a:xfrm>
            <a:off x="39756" y="714229"/>
            <a:ext cx="6849192" cy="4126128"/>
          </a:xfrm>
          <a:prstGeom prst="rect">
            <a:avLst/>
          </a:prstGeom>
        </p:spPr>
      </p:pic>
      <p:grpSp>
        <p:nvGrpSpPr>
          <p:cNvPr id="6" name="Group 5">
            <a:extLst>
              <a:ext uri="{FF2B5EF4-FFF2-40B4-BE49-F238E27FC236}">
                <a16:creationId xmlns:a16="http://schemas.microsoft.com/office/drawing/2014/main" id="{9621223A-4CFA-0422-5448-82EC4F3DB460}"/>
              </a:ext>
            </a:extLst>
          </p:cNvPr>
          <p:cNvGrpSpPr/>
          <p:nvPr/>
        </p:nvGrpSpPr>
        <p:grpSpPr>
          <a:xfrm>
            <a:off x="6860643" y="1870557"/>
            <a:ext cx="2228130" cy="2484427"/>
            <a:chOff x="6860643" y="1870557"/>
            <a:chExt cx="2228130" cy="2484427"/>
          </a:xfrm>
        </p:grpSpPr>
        <p:pic>
          <p:nvPicPr>
            <p:cNvPr id="15" name="Picture 14">
              <a:extLst>
                <a:ext uri="{FF2B5EF4-FFF2-40B4-BE49-F238E27FC236}">
                  <a16:creationId xmlns:a16="http://schemas.microsoft.com/office/drawing/2014/main" id="{6EBC9FFA-1FC4-88F9-F3DA-7B105EB93EB4}"/>
                </a:ext>
              </a:extLst>
            </p:cNvPr>
            <p:cNvPicPr>
              <a:picLocks noChangeAspect="1"/>
            </p:cNvPicPr>
            <p:nvPr/>
          </p:nvPicPr>
          <p:blipFill>
            <a:blip r:embed="rId5"/>
            <a:stretch>
              <a:fillRect/>
            </a:stretch>
          </p:blipFill>
          <p:spPr>
            <a:xfrm>
              <a:off x="6860643" y="1870557"/>
              <a:ext cx="2228130" cy="2484427"/>
            </a:xfrm>
            <a:prstGeom prst="rect">
              <a:avLst/>
            </a:prstGeom>
            <a:ln>
              <a:solidFill>
                <a:schemeClr val="tx1"/>
              </a:solidFill>
            </a:ln>
          </p:spPr>
        </p:pic>
        <p:sp>
          <p:nvSpPr>
            <p:cNvPr id="3" name="Rectangle 2">
              <a:extLst>
                <a:ext uri="{FF2B5EF4-FFF2-40B4-BE49-F238E27FC236}">
                  <a16:creationId xmlns:a16="http://schemas.microsoft.com/office/drawing/2014/main" id="{D150B287-43A4-271E-929A-7CBDF849CB90}"/>
                </a:ext>
              </a:extLst>
            </p:cNvPr>
            <p:cNvSpPr/>
            <p:nvPr/>
          </p:nvSpPr>
          <p:spPr>
            <a:xfrm>
              <a:off x="8234224" y="4076689"/>
              <a:ext cx="586408" cy="278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FY</a:t>
              </a:r>
            </a:p>
          </p:txBody>
        </p:sp>
      </p:grpSp>
    </p:spTree>
    <p:extLst>
      <p:ext uri="{BB962C8B-B14F-4D97-AF65-F5344CB8AC3E}">
        <p14:creationId xmlns:p14="http://schemas.microsoft.com/office/powerpoint/2010/main" val="364399472"/>
      </p:ext>
    </p:extLst>
  </p:cSld>
  <p:clrMapOvr>
    <a:masterClrMapping/>
  </p:clrMapOvr>
</p:sld>
</file>

<file path=ppt/theme/theme1.xml><?xml version="1.0" encoding="utf-8"?>
<a:theme xmlns:a="http://schemas.openxmlformats.org/drawingml/2006/main" name="Automotive Cooling System Consulting by Slidesgo">
  <a:themeElements>
    <a:clrScheme name="Simple Light">
      <a:dk1>
        <a:srgbClr val="191919"/>
      </a:dk1>
      <a:lt1>
        <a:srgbClr val="FFFFFF"/>
      </a:lt1>
      <a:dk2>
        <a:srgbClr val="2D4D5E"/>
      </a:dk2>
      <a:lt2>
        <a:srgbClr val="5992A7"/>
      </a:lt2>
      <a:accent1>
        <a:srgbClr val="8FB3C3"/>
      </a:accent1>
      <a:accent2>
        <a:srgbClr val="E6E8E8"/>
      </a:accent2>
      <a:accent3>
        <a:srgbClr val="353637"/>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6095</TotalTime>
  <Words>1667</Words>
  <Application>Microsoft Office PowerPoint</Application>
  <PresentationFormat>On-screen Show (16:9)</PresentationFormat>
  <Paragraphs>203</Paragraphs>
  <Slides>36</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Times New Roman</vt:lpstr>
      <vt:lpstr>Arial</vt:lpstr>
      <vt:lpstr>Calibri</vt:lpstr>
      <vt:lpstr>Proxima Nova</vt:lpstr>
      <vt:lpstr>Montserrat</vt:lpstr>
      <vt:lpstr>Bebas Neue</vt:lpstr>
      <vt:lpstr>Cambria Math</vt:lpstr>
      <vt:lpstr>Poppins</vt:lpstr>
      <vt:lpstr>Wingdings</vt:lpstr>
      <vt:lpstr>Proxima Nova Semibold</vt:lpstr>
      <vt:lpstr>Automotive Cooling System Consulting by Slidesgo</vt:lpstr>
      <vt:lpstr>Slidesgo Final Pages</vt:lpstr>
      <vt:lpstr>Modeling and simulation the resistance torque for specific wheel alignment in the Electric Power Steering system by using Matlab/Simulink and its application</vt:lpstr>
      <vt:lpstr>Content Layout:</vt:lpstr>
      <vt:lpstr>I. Introduction:</vt:lpstr>
      <vt:lpstr>I. Introduction:</vt:lpstr>
      <vt:lpstr>PowerPoint Presentation</vt:lpstr>
      <vt:lpstr>II. Theoretical steering basics:</vt:lpstr>
      <vt:lpstr>III. Specific vehicle steering equations:</vt:lpstr>
      <vt:lpstr>III. Specific vehicle steering equations:</vt:lpstr>
      <vt:lpstr>III. Specific vehicle steering equations:</vt:lpstr>
      <vt:lpstr>III. Specific vehicle steering equations:</vt:lpstr>
      <vt:lpstr> III. Specific vehicle steering equations:</vt:lpstr>
      <vt:lpstr>IV/ Matlab/Simulink</vt:lpstr>
      <vt:lpstr>IV/ Matlab/Simulink</vt:lpstr>
      <vt:lpstr>IV/ Matlab/Simulink</vt:lpstr>
      <vt:lpstr>IV/ Matlab/Simulink</vt:lpstr>
      <vt:lpstr>IV/ Matlab/Simulink</vt:lpstr>
      <vt:lpstr>V/ Results and discussion:</vt:lpstr>
      <vt:lpstr>V/ Results and discussion:</vt:lpstr>
      <vt:lpstr>V/ Results and discussion:</vt:lpstr>
      <vt:lpstr>V/ Results and discussion:</vt:lpstr>
      <vt:lpstr>V/ Results and discussion:</vt:lpstr>
      <vt:lpstr>V/ Results and discussion:</vt:lpstr>
      <vt:lpstr>V/ Results and discussion:</vt:lpstr>
      <vt:lpstr>VI/ CONCLUSION AND FUTURE PLAN</vt:lpstr>
      <vt:lpstr>VII/ References:</vt:lpstr>
      <vt:lpstr>PowerPoint Presentation</vt:lpstr>
      <vt:lpstr>V/ Results and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COOLING SYSTEM CONSULTING</dc:title>
  <dc:creator>Lenovo</dc:creator>
  <cp:lastModifiedBy>Hồ Bình Minh</cp:lastModifiedBy>
  <cp:revision>57</cp:revision>
  <dcterms:modified xsi:type="dcterms:W3CDTF">2023-06-09T12:55:14Z</dcterms:modified>
</cp:coreProperties>
</file>